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9"/>
  </p:notesMasterIdLst>
  <p:sldIdLst>
    <p:sldId id="256" r:id="rId4"/>
    <p:sldId id="405" r:id="rId5"/>
    <p:sldId id="264" r:id="rId6"/>
    <p:sldId id="349" r:id="rId7"/>
    <p:sldId id="402" r:id="rId8"/>
    <p:sldId id="333" r:id="rId9"/>
    <p:sldId id="298" r:id="rId10"/>
    <p:sldId id="272" r:id="rId11"/>
    <p:sldId id="2076138002" r:id="rId12"/>
    <p:sldId id="363" r:id="rId13"/>
    <p:sldId id="278" r:id="rId14"/>
    <p:sldId id="415" r:id="rId15"/>
    <p:sldId id="406" r:id="rId16"/>
    <p:sldId id="417" r:id="rId17"/>
    <p:sldId id="319" r:id="rId18"/>
    <p:sldId id="308" r:id="rId19"/>
    <p:sldId id="327" r:id="rId20"/>
    <p:sldId id="413" r:id="rId21"/>
    <p:sldId id="400" r:id="rId22"/>
    <p:sldId id="2076137998" r:id="rId23"/>
    <p:sldId id="393" r:id="rId24"/>
    <p:sldId id="397" r:id="rId25"/>
    <p:sldId id="394" r:id="rId26"/>
    <p:sldId id="396" r:id="rId27"/>
    <p:sldId id="414" r:id="rId28"/>
    <p:sldId id="2076137997" r:id="rId29"/>
    <p:sldId id="2076137996" r:id="rId30"/>
    <p:sldId id="2076138000" r:id="rId31"/>
    <p:sldId id="410" r:id="rId32"/>
    <p:sldId id="411" r:id="rId33"/>
    <p:sldId id="412" r:id="rId34"/>
    <p:sldId id="2076137999" r:id="rId35"/>
    <p:sldId id="420" r:id="rId36"/>
    <p:sldId id="2076138001" r:id="rId37"/>
    <p:sldId id="39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30" autoAdjust="0"/>
    <p:restoredTop sz="69444" autoAdjust="0"/>
  </p:normalViewPr>
  <p:slideViewPr>
    <p:cSldViewPr snapToGrid="0">
      <p:cViewPr varScale="1">
        <p:scale>
          <a:sx n="111" d="100"/>
          <a:sy n="111" d="100"/>
        </p:scale>
        <p:origin x="20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microsoft-my.sharepoint.com/personal/harshasi_microsoft_com/Documents/SIFT_1M_100M_ex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100M</a:t>
            </a:r>
            <a:r>
              <a:rPr lang="en-US" baseline="0"/>
              <a:t> point BIGANN dataset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1"/>
          <c:order val="0"/>
          <c:tx>
            <c:v>DiskANN graph 64 degree</c:v>
          </c:tx>
          <c:spPr>
            <a:ln w="25400" cap="rnd">
              <a:noFill/>
              <a:round/>
            </a:ln>
            <a:effectLst/>
          </c:spPr>
          <c:marker>
            <c:symbol val="circle"/>
            <c:size val="5"/>
            <c:spPr>
              <a:solidFill>
                <a:schemeClr val="accent2"/>
              </a:solidFill>
              <a:ln w="9525">
                <a:solidFill>
                  <a:schemeClr val="accent2"/>
                </a:solidFill>
              </a:ln>
              <a:effectLst/>
            </c:spPr>
          </c:marker>
          <c:xVal>
            <c:numRef>
              <c:f>SIFT100M!$G$32:$G$43</c:f>
              <c:numCache>
                <c:formatCode>General</c:formatCode>
                <c:ptCount val="12"/>
                <c:pt idx="0">
                  <c:v>75.14</c:v>
                </c:pt>
                <c:pt idx="1">
                  <c:v>86.15</c:v>
                </c:pt>
                <c:pt idx="2">
                  <c:v>90.94</c:v>
                </c:pt>
                <c:pt idx="3">
                  <c:v>93.5</c:v>
                </c:pt>
                <c:pt idx="4">
                  <c:v>95.06</c:v>
                </c:pt>
                <c:pt idx="5">
                  <c:v>96.12</c:v>
                </c:pt>
                <c:pt idx="6">
                  <c:v>96.9</c:v>
                </c:pt>
                <c:pt idx="7">
                  <c:v>97.46</c:v>
                </c:pt>
                <c:pt idx="8">
                  <c:v>97.85</c:v>
                </c:pt>
                <c:pt idx="9">
                  <c:v>98.14</c:v>
                </c:pt>
                <c:pt idx="10">
                  <c:v>98.38</c:v>
                </c:pt>
                <c:pt idx="11">
                  <c:v>98.59</c:v>
                </c:pt>
              </c:numCache>
            </c:numRef>
          </c:xVal>
          <c:yVal>
            <c:numRef>
              <c:f>SIFT100M!$D$32:$D$43</c:f>
              <c:numCache>
                <c:formatCode>General</c:formatCode>
                <c:ptCount val="12"/>
                <c:pt idx="0">
                  <c:v>976.88</c:v>
                </c:pt>
                <c:pt idx="1">
                  <c:v>1410.38</c:v>
                </c:pt>
                <c:pt idx="2">
                  <c:v>1824.3</c:v>
                </c:pt>
                <c:pt idx="3">
                  <c:v>2226.66</c:v>
                </c:pt>
                <c:pt idx="4">
                  <c:v>2622.72</c:v>
                </c:pt>
                <c:pt idx="5">
                  <c:v>3012.36</c:v>
                </c:pt>
                <c:pt idx="6">
                  <c:v>3396.89</c:v>
                </c:pt>
                <c:pt idx="7">
                  <c:v>3775.88</c:v>
                </c:pt>
                <c:pt idx="8">
                  <c:v>4147.1899999999996</c:v>
                </c:pt>
                <c:pt idx="9">
                  <c:v>4516.95</c:v>
                </c:pt>
                <c:pt idx="10">
                  <c:v>4880.5200000000004</c:v>
                </c:pt>
                <c:pt idx="11">
                  <c:v>5240.7</c:v>
                </c:pt>
              </c:numCache>
            </c:numRef>
          </c:yVal>
          <c:smooth val="0"/>
          <c:extLst>
            <c:ext xmlns:c16="http://schemas.microsoft.com/office/drawing/2014/chart" uri="{C3380CC4-5D6E-409C-BE32-E72D297353CC}">
              <c16:uniqueId val="{00000000-884C-4B3C-966D-621E26A5EB24}"/>
            </c:ext>
          </c:extLst>
        </c:ser>
        <c:ser>
          <c:idx val="2"/>
          <c:order val="1"/>
          <c:tx>
            <c:v>Clustering (10K centers)</c:v>
          </c:tx>
          <c:spPr>
            <a:ln w="25400" cap="rnd">
              <a:noFill/>
              <a:round/>
            </a:ln>
            <a:effectLst/>
          </c:spPr>
          <c:marker>
            <c:symbol val="circle"/>
            <c:size val="5"/>
            <c:spPr>
              <a:solidFill>
                <a:schemeClr val="accent3"/>
              </a:solidFill>
              <a:ln w="9525">
                <a:solidFill>
                  <a:schemeClr val="accent3"/>
                </a:solidFill>
              </a:ln>
              <a:effectLst/>
            </c:spPr>
          </c:marker>
          <c:xVal>
            <c:numRef>
              <c:f>SIFT100M!$C$14:$C$20</c:f>
              <c:numCache>
                <c:formatCode>General</c:formatCode>
                <c:ptCount val="7"/>
                <c:pt idx="0">
                  <c:v>36.816000000000003</c:v>
                </c:pt>
                <c:pt idx="1">
                  <c:v>54.021999999999991</c:v>
                </c:pt>
                <c:pt idx="2">
                  <c:v>71.318000000000012</c:v>
                </c:pt>
                <c:pt idx="3">
                  <c:v>84.962000000000003</c:v>
                </c:pt>
                <c:pt idx="4">
                  <c:v>93.703999999999994</c:v>
                </c:pt>
                <c:pt idx="5">
                  <c:v>98.059999999999988</c:v>
                </c:pt>
                <c:pt idx="6">
                  <c:v>99.481999999999999</c:v>
                </c:pt>
              </c:numCache>
            </c:numRef>
          </c:xVal>
          <c:yVal>
            <c:numRef>
              <c:f>SIFT100M!$D$14:$D$20</c:f>
              <c:numCache>
                <c:formatCode>General</c:formatCode>
                <c:ptCount val="7"/>
                <c:pt idx="0">
                  <c:v>2000</c:v>
                </c:pt>
                <c:pt idx="1">
                  <c:v>4000</c:v>
                </c:pt>
                <c:pt idx="2">
                  <c:v>8000</c:v>
                </c:pt>
                <c:pt idx="3">
                  <c:v>16000</c:v>
                </c:pt>
                <c:pt idx="4">
                  <c:v>32000</c:v>
                </c:pt>
                <c:pt idx="5">
                  <c:v>64000</c:v>
                </c:pt>
                <c:pt idx="6">
                  <c:v>128000</c:v>
                </c:pt>
              </c:numCache>
            </c:numRef>
          </c:yVal>
          <c:smooth val="0"/>
          <c:extLst>
            <c:ext xmlns:c16="http://schemas.microsoft.com/office/drawing/2014/chart" uri="{C3380CC4-5D6E-409C-BE32-E72D297353CC}">
              <c16:uniqueId val="{00000001-884C-4B3C-966D-621E26A5EB24}"/>
            </c:ext>
          </c:extLst>
        </c:ser>
        <c:ser>
          <c:idx val="0"/>
          <c:order val="2"/>
          <c:tx>
            <c:v>Cross-Polytope LSH (FALCON)</c:v>
          </c:tx>
          <c:spPr>
            <a:ln w="25400" cap="rnd">
              <a:noFill/>
              <a:round/>
            </a:ln>
            <a:effectLst/>
          </c:spPr>
          <c:marker>
            <c:symbol val="circle"/>
            <c:size val="5"/>
            <c:spPr>
              <a:solidFill>
                <a:schemeClr val="accent1"/>
              </a:solidFill>
              <a:ln w="9525">
                <a:solidFill>
                  <a:schemeClr val="accent1"/>
                </a:solidFill>
              </a:ln>
              <a:effectLst/>
            </c:spPr>
          </c:marker>
          <c:xVal>
            <c:numRef>
              <c:f>SIFT100M!$I$48:$I$95</c:f>
              <c:numCache>
                <c:formatCode>General</c:formatCode>
                <c:ptCount val="48"/>
                <c:pt idx="0">
                  <c:v>96.12</c:v>
                </c:pt>
                <c:pt idx="1">
                  <c:v>86.66</c:v>
                </c:pt>
                <c:pt idx="2">
                  <c:v>92.96</c:v>
                </c:pt>
                <c:pt idx="3">
                  <c:v>78.100000000000009</c:v>
                </c:pt>
                <c:pt idx="4">
                  <c:v>96.92</c:v>
                </c:pt>
                <c:pt idx="5">
                  <c:v>89.9</c:v>
                </c:pt>
                <c:pt idx="6">
                  <c:v>95.009999999999991</c:v>
                </c:pt>
                <c:pt idx="7">
                  <c:v>81.93</c:v>
                </c:pt>
                <c:pt idx="8">
                  <c:v>97.960000000000008</c:v>
                </c:pt>
                <c:pt idx="9">
                  <c:v>86.550000000000011</c:v>
                </c:pt>
                <c:pt idx="10">
                  <c:v>93.28</c:v>
                </c:pt>
                <c:pt idx="11">
                  <c:v>77.61</c:v>
                </c:pt>
                <c:pt idx="12">
                  <c:v>96.98</c:v>
                </c:pt>
                <c:pt idx="13">
                  <c:v>82.33</c:v>
                </c:pt>
                <c:pt idx="14">
                  <c:v>89.51</c:v>
                </c:pt>
                <c:pt idx="15">
                  <c:v>72.8</c:v>
                </c:pt>
                <c:pt idx="16">
                  <c:v>94.96</c:v>
                </c:pt>
                <c:pt idx="17">
                  <c:v>88.4</c:v>
                </c:pt>
                <c:pt idx="18">
                  <c:v>94.399999999999991</c:v>
                </c:pt>
                <c:pt idx="19">
                  <c:v>79.92</c:v>
                </c:pt>
                <c:pt idx="20">
                  <c:v>97.8</c:v>
                </c:pt>
                <c:pt idx="21">
                  <c:v>84.88</c:v>
                </c:pt>
                <c:pt idx="22">
                  <c:v>91.74</c:v>
                </c:pt>
                <c:pt idx="23">
                  <c:v>75.98</c:v>
                </c:pt>
                <c:pt idx="24">
                  <c:v>96.12</c:v>
                </c:pt>
                <c:pt idx="25">
                  <c:v>86.66</c:v>
                </c:pt>
                <c:pt idx="26">
                  <c:v>92.96</c:v>
                </c:pt>
                <c:pt idx="27">
                  <c:v>78.100000000000009</c:v>
                </c:pt>
                <c:pt idx="28">
                  <c:v>96.92</c:v>
                </c:pt>
                <c:pt idx="29">
                  <c:v>89.9</c:v>
                </c:pt>
                <c:pt idx="30">
                  <c:v>95.009999999999991</c:v>
                </c:pt>
                <c:pt idx="31">
                  <c:v>81.93</c:v>
                </c:pt>
                <c:pt idx="32">
                  <c:v>97.960000000000008</c:v>
                </c:pt>
                <c:pt idx="33">
                  <c:v>86.550000000000011</c:v>
                </c:pt>
                <c:pt idx="34">
                  <c:v>93.28</c:v>
                </c:pt>
                <c:pt idx="35">
                  <c:v>77.61</c:v>
                </c:pt>
                <c:pt idx="36">
                  <c:v>96.98</c:v>
                </c:pt>
                <c:pt idx="37">
                  <c:v>82.33</c:v>
                </c:pt>
                <c:pt idx="38">
                  <c:v>89.51</c:v>
                </c:pt>
                <c:pt idx="39">
                  <c:v>72.8</c:v>
                </c:pt>
                <c:pt idx="40">
                  <c:v>94.96</c:v>
                </c:pt>
                <c:pt idx="41">
                  <c:v>84.350000000000009</c:v>
                </c:pt>
                <c:pt idx="42">
                  <c:v>91.33</c:v>
                </c:pt>
                <c:pt idx="43">
                  <c:v>75.11</c:v>
                </c:pt>
                <c:pt idx="44">
                  <c:v>95.740000000000009</c:v>
                </c:pt>
                <c:pt idx="45">
                  <c:v>87.570000000000007</c:v>
                </c:pt>
                <c:pt idx="46">
                  <c:v>93.51</c:v>
                </c:pt>
                <c:pt idx="47">
                  <c:v>78.95</c:v>
                </c:pt>
              </c:numCache>
            </c:numRef>
          </c:xVal>
          <c:yVal>
            <c:numRef>
              <c:f>SIFT100M!$H$48:$H$96</c:f>
              <c:numCache>
                <c:formatCode>General</c:formatCode>
                <c:ptCount val="49"/>
                <c:pt idx="0">
                  <c:v>1703905.6832000001</c:v>
                </c:pt>
                <c:pt idx="1">
                  <c:v>932603.80350000004</c:v>
                </c:pt>
                <c:pt idx="2">
                  <c:v>1404776.4996</c:v>
                </c:pt>
                <c:pt idx="3">
                  <c:v>615321.45169999998</c:v>
                </c:pt>
                <c:pt idx="4">
                  <c:v>2097478.5655</c:v>
                </c:pt>
                <c:pt idx="5">
                  <c:v>1418912.6724</c:v>
                </c:pt>
                <c:pt idx="6">
                  <c:v>2115158.9208999998</c:v>
                </c:pt>
                <c:pt idx="7">
                  <c:v>943559.43070000003</c:v>
                </c:pt>
                <c:pt idx="8">
                  <c:v>3133357.7324999999</c:v>
                </c:pt>
                <c:pt idx="9">
                  <c:v>1150119.1274000001</c:v>
                </c:pt>
                <c:pt idx="10">
                  <c:v>1719539.4484000001</c:v>
                </c:pt>
                <c:pt idx="11">
                  <c:v>762975.8835</c:v>
                </c:pt>
                <c:pt idx="12">
                  <c:v>2539770.8988999999</c:v>
                </c:pt>
                <c:pt idx="13">
                  <c:v>737708.50959999999</c:v>
                </c:pt>
                <c:pt idx="14">
                  <c:v>1106455.6972000001</c:v>
                </c:pt>
                <c:pt idx="15">
                  <c:v>488701.84730000002</c:v>
                </c:pt>
                <c:pt idx="16">
                  <c:v>1636885.1804</c:v>
                </c:pt>
                <c:pt idx="17">
                  <c:v>1153998.3566000001</c:v>
                </c:pt>
                <c:pt idx="18">
                  <c:v>1724914.308</c:v>
                </c:pt>
                <c:pt idx="19">
                  <c:v>763380.9497</c:v>
                </c:pt>
                <c:pt idx="20">
                  <c:v>2560927.6985999998</c:v>
                </c:pt>
                <c:pt idx="21">
                  <c:v>766447.14450000005</c:v>
                </c:pt>
                <c:pt idx="22">
                  <c:v>1146622.2186</c:v>
                </c:pt>
                <c:pt idx="23">
                  <c:v>502610.81929999997</c:v>
                </c:pt>
                <c:pt idx="24">
                  <c:v>1703905.6832000001</c:v>
                </c:pt>
                <c:pt idx="25">
                  <c:v>932603.80350000004</c:v>
                </c:pt>
                <c:pt idx="26">
                  <c:v>1404776.4996</c:v>
                </c:pt>
                <c:pt idx="27">
                  <c:v>615321.45169999998</c:v>
                </c:pt>
                <c:pt idx="28">
                  <c:v>2097478.5655</c:v>
                </c:pt>
                <c:pt idx="29">
                  <c:v>1418912.6724</c:v>
                </c:pt>
                <c:pt idx="30">
                  <c:v>2115158.9208999998</c:v>
                </c:pt>
                <c:pt idx="31">
                  <c:v>943559.43070000003</c:v>
                </c:pt>
                <c:pt idx="32">
                  <c:v>3133357.7324999999</c:v>
                </c:pt>
                <c:pt idx="33">
                  <c:v>1150119.1274000001</c:v>
                </c:pt>
                <c:pt idx="34">
                  <c:v>1719539.4484000001</c:v>
                </c:pt>
                <c:pt idx="35">
                  <c:v>762975.8835</c:v>
                </c:pt>
                <c:pt idx="36">
                  <c:v>2539770.8988999999</c:v>
                </c:pt>
                <c:pt idx="37">
                  <c:v>737708.50959999999</c:v>
                </c:pt>
                <c:pt idx="38">
                  <c:v>1106455.6972000001</c:v>
                </c:pt>
                <c:pt idx="39">
                  <c:v>488701.84730000002</c:v>
                </c:pt>
                <c:pt idx="40">
                  <c:v>1636885.1804</c:v>
                </c:pt>
                <c:pt idx="41">
                  <c:v>910992.2548</c:v>
                </c:pt>
                <c:pt idx="42">
                  <c:v>1378761.3421</c:v>
                </c:pt>
                <c:pt idx="43">
                  <c:v>601012.7084</c:v>
                </c:pt>
                <c:pt idx="44">
                  <c:v>2051574.365</c:v>
                </c:pt>
                <c:pt idx="45">
                  <c:v>1386989.7993000001</c:v>
                </c:pt>
                <c:pt idx="46">
                  <c:v>2073645.0660999999</c:v>
                </c:pt>
                <c:pt idx="47">
                  <c:v>934925.62959999999</c:v>
                </c:pt>
                <c:pt idx="48">
                  <c:v>3047971.2439999999</c:v>
                </c:pt>
              </c:numCache>
            </c:numRef>
          </c:yVal>
          <c:smooth val="0"/>
          <c:extLst>
            <c:ext xmlns:c16="http://schemas.microsoft.com/office/drawing/2014/chart" uri="{C3380CC4-5D6E-409C-BE32-E72D297353CC}">
              <c16:uniqueId val="{00000002-884C-4B3C-966D-621E26A5EB24}"/>
            </c:ext>
          </c:extLst>
        </c:ser>
        <c:dLbls>
          <c:showLegendKey val="0"/>
          <c:showVal val="0"/>
          <c:showCatName val="0"/>
          <c:showSerName val="0"/>
          <c:showPercent val="0"/>
          <c:showBubbleSize val="0"/>
        </c:dLbls>
        <c:axId val="1055161152"/>
        <c:axId val="1055161480"/>
      </c:scatterChart>
      <c:valAx>
        <c:axId val="1055161152"/>
        <c:scaling>
          <c:orientation val="minMax"/>
          <c:max val="100"/>
          <c:min val="7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recall@5</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5161480"/>
        <c:crosses val="autoZero"/>
        <c:crossBetween val="midCat"/>
      </c:valAx>
      <c:valAx>
        <c:axId val="1055161480"/>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t>Distnance comparisons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5161152"/>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Queries/sec vs recall@10 (bigann-1B)</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scatterChart>
        <c:scatterStyle val="lineMarker"/>
        <c:varyColors val="0"/>
        <c:ser>
          <c:idx val="0"/>
          <c:order val="0"/>
          <c:tx>
            <c:v>Queries/sec vs recall@10</c:v>
          </c:tx>
          <c:spPr>
            <a:ln w="25400" cap="rnd">
              <a:noFill/>
              <a:round/>
            </a:ln>
            <a:effectLst/>
          </c:spPr>
          <c:marker>
            <c:symbol val="diamond"/>
            <c:size val="6"/>
            <c:spPr>
              <a:solidFill>
                <a:schemeClr val="lt1"/>
              </a:solidFill>
              <a:ln w="15875">
                <a:solidFill>
                  <a:schemeClr val="accent1"/>
                </a:solidFill>
                <a:round/>
              </a:ln>
              <a:effectLst/>
            </c:spPr>
          </c:marker>
          <c:xVal>
            <c:numRef>
              <c:f>SIFT1B_R100_L100!$I$2:$I$8</c:f>
              <c:numCache>
                <c:formatCode>General</c:formatCode>
                <c:ptCount val="7"/>
                <c:pt idx="0">
                  <c:v>89.59</c:v>
                </c:pt>
                <c:pt idx="1">
                  <c:v>92.51</c:v>
                </c:pt>
                <c:pt idx="2">
                  <c:v>94.24</c:v>
                </c:pt>
                <c:pt idx="3">
                  <c:v>95.54</c:v>
                </c:pt>
                <c:pt idx="4">
                  <c:v>96.38</c:v>
                </c:pt>
                <c:pt idx="5">
                  <c:v>96.98</c:v>
                </c:pt>
                <c:pt idx="6">
                  <c:v>97.46</c:v>
                </c:pt>
              </c:numCache>
            </c:numRef>
          </c:xVal>
          <c:yVal>
            <c:numRef>
              <c:f>SIFT1B_R100_L100!$D$2:$D$8</c:f>
              <c:numCache>
                <c:formatCode>General</c:formatCode>
                <c:ptCount val="7"/>
                <c:pt idx="0">
                  <c:v>10365.799999999999</c:v>
                </c:pt>
                <c:pt idx="1">
                  <c:v>8785.5400000000009</c:v>
                </c:pt>
                <c:pt idx="2">
                  <c:v>7535.12</c:v>
                </c:pt>
                <c:pt idx="3">
                  <c:v>6675.76</c:v>
                </c:pt>
                <c:pt idx="4">
                  <c:v>5955.53</c:v>
                </c:pt>
                <c:pt idx="5">
                  <c:v>5295.22</c:v>
                </c:pt>
                <c:pt idx="6">
                  <c:v>4719.13</c:v>
                </c:pt>
              </c:numCache>
            </c:numRef>
          </c:yVal>
          <c:smooth val="0"/>
          <c:extLst>
            <c:ext xmlns:c16="http://schemas.microsoft.com/office/drawing/2014/chart" uri="{C3380CC4-5D6E-409C-BE32-E72D297353CC}">
              <c16:uniqueId val="{00000000-916B-4B6A-BAF9-3C466738406F}"/>
            </c:ext>
          </c:extLst>
        </c:ser>
        <c:dLbls>
          <c:showLegendKey val="0"/>
          <c:showVal val="0"/>
          <c:showCatName val="0"/>
          <c:showSerName val="0"/>
          <c:showPercent val="0"/>
          <c:showBubbleSize val="0"/>
        </c:dLbls>
        <c:axId val="950401488"/>
        <c:axId val="950396240"/>
      </c:scatterChart>
      <c:valAx>
        <c:axId val="950401488"/>
        <c:scaling>
          <c:orientation val="minMax"/>
          <c:max val="100"/>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050" b="1" i="0" u="none" strike="noStrike" kern="1200" baseline="0">
                    <a:solidFill>
                      <a:schemeClr val="dk1">
                        <a:lumMod val="65000"/>
                        <a:lumOff val="35000"/>
                      </a:schemeClr>
                    </a:solidFill>
                    <a:latin typeface="+mn-lt"/>
                    <a:ea typeface="+mn-ea"/>
                    <a:cs typeface="+mn-cs"/>
                  </a:defRPr>
                </a:pPr>
                <a:r>
                  <a:rPr lang="en-US" sz="1050"/>
                  <a:t>recall@10</a:t>
                </a:r>
              </a:p>
            </c:rich>
          </c:tx>
          <c:overlay val="0"/>
          <c:spPr>
            <a:noFill/>
            <a:ln>
              <a:noFill/>
            </a:ln>
            <a:effectLst/>
          </c:spPr>
          <c:txPr>
            <a:bodyPr rot="0" spcFirstLastPara="1" vertOverflow="ellipsis" vert="horz" wrap="square" anchor="ctr" anchorCtr="1"/>
            <a:lstStyle/>
            <a:p>
              <a:pPr>
                <a:defRPr sz="105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950396240"/>
        <c:crosses val="autoZero"/>
        <c:crossBetween val="midCat"/>
      </c:valAx>
      <c:valAx>
        <c:axId val="95039624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sz="1200" dirty="0"/>
                  <a:t>Queries/second with 24 cores</a:t>
                </a:r>
              </a:p>
            </c:rich>
          </c:tx>
          <c:layout>
            <c:manualLayout>
              <c:xMode val="edge"/>
              <c:yMode val="edge"/>
              <c:x val="3.1850573794099182E-2"/>
              <c:y val="0.2049944552713358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950401488"/>
        <c:crosses val="autoZero"/>
        <c:crossBetween val="midCat"/>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Mean latency vs</a:t>
            </a:r>
            <a:r>
              <a:rPr lang="en-US" baseline="0"/>
              <a:t> </a:t>
            </a:r>
            <a:r>
              <a:rPr lang="en-US"/>
              <a:t>recall@10 </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scatterChart>
        <c:scatterStyle val="lineMarker"/>
        <c:varyColors val="0"/>
        <c:ser>
          <c:idx val="0"/>
          <c:order val="0"/>
          <c:tx>
            <c:v>Queries/sec vs recall@10</c:v>
          </c:tx>
          <c:spPr>
            <a:ln w="25400" cap="rnd">
              <a:noFill/>
              <a:round/>
            </a:ln>
            <a:effectLst/>
          </c:spPr>
          <c:marker>
            <c:symbol val="diamond"/>
            <c:size val="6"/>
            <c:spPr>
              <a:solidFill>
                <a:schemeClr val="lt1"/>
              </a:solidFill>
              <a:ln w="15875">
                <a:solidFill>
                  <a:schemeClr val="accent1"/>
                </a:solidFill>
                <a:round/>
              </a:ln>
              <a:effectLst/>
            </c:spPr>
          </c:marker>
          <c:xVal>
            <c:numRef>
              <c:f>SIFT1B_R100_L100!$I$2:$I$8</c:f>
              <c:numCache>
                <c:formatCode>General</c:formatCode>
                <c:ptCount val="7"/>
                <c:pt idx="0">
                  <c:v>89.59</c:v>
                </c:pt>
                <c:pt idx="1">
                  <c:v>92.51</c:v>
                </c:pt>
                <c:pt idx="2">
                  <c:v>94.24</c:v>
                </c:pt>
                <c:pt idx="3">
                  <c:v>95.54</c:v>
                </c:pt>
                <c:pt idx="4">
                  <c:v>96.38</c:v>
                </c:pt>
                <c:pt idx="5">
                  <c:v>96.98</c:v>
                </c:pt>
                <c:pt idx="6">
                  <c:v>97.46</c:v>
                </c:pt>
              </c:numCache>
            </c:numRef>
          </c:xVal>
          <c:yVal>
            <c:numRef>
              <c:f>SIFT1B_R100_L100!$E$2:$E$8</c:f>
              <c:numCache>
                <c:formatCode>General</c:formatCode>
                <c:ptCount val="7"/>
                <c:pt idx="0">
                  <c:v>2299.88</c:v>
                </c:pt>
                <c:pt idx="1">
                  <c:v>2716.32</c:v>
                </c:pt>
                <c:pt idx="2">
                  <c:v>3168.58</c:v>
                </c:pt>
                <c:pt idx="3">
                  <c:v>3578.46</c:v>
                </c:pt>
                <c:pt idx="4">
                  <c:v>4013.46</c:v>
                </c:pt>
                <c:pt idx="5">
                  <c:v>4513.58</c:v>
                </c:pt>
                <c:pt idx="6">
                  <c:v>5065.78</c:v>
                </c:pt>
              </c:numCache>
            </c:numRef>
          </c:yVal>
          <c:smooth val="0"/>
          <c:extLst>
            <c:ext xmlns:c16="http://schemas.microsoft.com/office/drawing/2014/chart" uri="{C3380CC4-5D6E-409C-BE32-E72D297353CC}">
              <c16:uniqueId val="{00000000-47BA-49DF-B45B-E5EE7764569E}"/>
            </c:ext>
          </c:extLst>
        </c:ser>
        <c:dLbls>
          <c:showLegendKey val="0"/>
          <c:showVal val="0"/>
          <c:showCatName val="0"/>
          <c:showSerName val="0"/>
          <c:showPercent val="0"/>
          <c:showBubbleSize val="0"/>
        </c:dLbls>
        <c:axId val="950401488"/>
        <c:axId val="950396240"/>
      </c:scatterChart>
      <c:valAx>
        <c:axId val="950401488"/>
        <c:scaling>
          <c:orientation val="minMax"/>
          <c:max val="100"/>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sz="1050"/>
                  <a:t>recall@10</a:t>
                </a:r>
                <a:endParaRPr lang="en-US"/>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950396240"/>
        <c:crosses val="autoZero"/>
        <c:crossBetween val="midCat"/>
      </c:valAx>
      <c:valAx>
        <c:axId val="95039624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sz="1200" dirty="0"/>
                  <a:t>Mean latency (microseconds)</a:t>
                </a:r>
              </a:p>
            </c:rich>
          </c:tx>
          <c:layout>
            <c:manualLayout>
              <c:xMode val="edge"/>
              <c:yMode val="edge"/>
              <c:x val="3.2193156686881975E-2"/>
              <c:y val="0.18899837572903572"/>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950401488"/>
        <c:crosses val="autoZero"/>
        <c:crossBetween val="midCat"/>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Mean IOs/query vs</a:t>
            </a:r>
            <a:r>
              <a:rPr lang="en-US" baseline="0"/>
              <a:t> </a:t>
            </a:r>
            <a:r>
              <a:rPr lang="en-US"/>
              <a:t>recall@10 </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scatterChart>
        <c:scatterStyle val="lineMarker"/>
        <c:varyColors val="0"/>
        <c:ser>
          <c:idx val="0"/>
          <c:order val="0"/>
          <c:tx>
            <c:v>Queries/sec vs recall@10</c:v>
          </c:tx>
          <c:spPr>
            <a:ln w="25400" cap="rnd">
              <a:noFill/>
              <a:round/>
            </a:ln>
            <a:effectLst/>
          </c:spPr>
          <c:marker>
            <c:symbol val="diamond"/>
            <c:size val="6"/>
            <c:spPr>
              <a:solidFill>
                <a:schemeClr val="lt1"/>
              </a:solidFill>
              <a:ln w="15875">
                <a:solidFill>
                  <a:schemeClr val="accent1"/>
                </a:solidFill>
                <a:round/>
              </a:ln>
              <a:effectLst/>
            </c:spPr>
          </c:marker>
          <c:xVal>
            <c:numRef>
              <c:f>SIFT1B_R100_L100!$I$2:$I$8</c:f>
              <c:numCache>
                <c:formatCode>General</c:formatCode>
                <c:ptCount val="7"/>
                <c:pt idx="0">
                  <c:v>89.59</c:v>
                </c:pt>
                <c:pt idx="1">
                  <c:v>92.51</c:v>
                </c:pt>
                <c:pt idx="2">
                  <c:v>94.24</c:v>
                </c:pt>
                <c:pt idx="3">
                  <c:v>95.54</c:v>
                </c:pt>
                <c:pt idx="4">
                  <c:v>96.38</c:v>
                </c:pt>
                <c:pt idx="5">
                  <c:v>96.98</c:v>
                </c:pt>
                <c:pt idx="6">
                  <c:v>97.46</c:v>
                </c:pt>
              </c:numCache>
            </c:numRef>
          </c:xVal>
          <c:yVal>
            <c:numRef>
              <c:f>SIFT1B_R100_L100!$G$2:$G$8</c:f>
              <c:numCache>
                <c:formatCode>General</c:formatCode>
                <c:ptCount val="7"/>
                <c:pt idx="0">
                  <c:v>41.02</c:v>
                </c:pt>
                <c:pt idx="1">
                  <c:v>50.28</c:v>
                </c:pt>
                <c:pt idx="2">
                  <c:v>59.63</c:v>
                </c:pt>
                <c:pt idx="3">
                  <c:v>69.22</c:v>
                </c:pt>
                <c:pt idx="4">
                  <c:v>78.819999999999993</c:v>
                </c:pt>
                <c:pt idx="5">
                  <c:v>88.54</c:v>
                </c:pt>
                <c:pt idx="6">
                  <c:v>98.25</c:v>
                </c:pt>
              </c:numCache>
            </c:numRef>
          </c:yVal>
          <c:smooth val="0"/>
          <c:extLst>
            <c:ext xmlns:c16="http://schemas.microsoft.com/office/drawing/2014/chart" uri="{C3380CC4-5D6E-409C-BE32-E72D297353CC}">
              <c16:uniqueId val="{00000000-A70A-4085-8D6F-B8E7FB1F4127}"/>
            </c:ext>
          </c:extLst>
        </c:ser>
        <c:dLbls>
          <c:showLegendKey val="0"/>
          <c:showVal val="0"/>
          <c:showCatName val="0"/>
          <c:showSerName val="0"/>
          <c:showPercent val="0"/>
          <c:showBubbleSize val="0"/>
        </c:dLbls>
        <c:axId val="950401488"/>
        <c:axId val="950396240"/>
      </c:scatterChart>
      <c:valAx>
        <c:axId val="950401488"/>
        <c:scaling>
          <c:orientation val="minMax"/>
          <c:max val="100"/>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sz="1050"/>
                  <a:t>recall@10</a:t>
                </a:r>
                <a:endParaRPr lang="en-US"/>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950396240"/>
        <c:crosses val="autoZero"/>
        <c:crossBetween val="midCat"/>
      </c:valAx>
      <c:valAx>
        <c:axId val="95039624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sz="1100" dirty="0"/>
                  <a:t>Random 4KB reads from SSD/query</a:t>
                </a:r>
              </a:p>
            </c:rich>
          </c:tx>
          <c:layout>
            <c:manualLayout>
              <c:xMode val="edge"/>
              <c:yMode val="edge"/>
              <c:x val="3.2193156686881975E-2"/>
              <c:y val="0.18899837572903572"/>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950401488"/>
        <c:crosses val="autoZero"/>
        <c:crossBetween val="midCat"/>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0">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tx1"/>
    </cs:fontRef>
    <cs:spPr>
      <a:ln w="9525" cap="rnd">
        <a:solidFill>
          <a:schemeClr val="phClr">
            <a:alpha val="50000"/>
          </a:scheme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50">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tx1"/>
    </cs:fontRef>
    <cs:spPr>
      <a:ln w="9525" cap="rnd">
        <a:solidFill>
          <a:schemeClr val="phClr">
            <a:alpha val="50000"/>
          </a:scheme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50">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tx1"/>
    </cs:fontRef>
    <cs:spPr>
      <a:ln w="9525" cap="rnd">
        <a:solidFill>
          <a:schemeClr val="phClr">
            <a:alpha val="50000"/>
          </a:scheme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6E2EB-E89E-40F1-8C11-CAA6AC13E729}" type="datetimeFigureOut">
              <a:rPr lang="en-US" smtClean="0"/>
              <a:t>12-Oct-22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BE2DC-771D-4A0C-A5CE-A46386C17221}" type="slidenum">
              <a:rPr lang="en-US" smtClean="0"/>
              <a:t>‹#›</a:t>
            </a:fld>
            <a:endParaRPr lang="en-US"/>
          </a:p>
        </p:txBody>
      </p:sp>
    </p:spTree>
    <p:extLst>
      <p:ext uri="{BB962C8B-B14F-4D97-AF65-F5344CB8AC3E}">
        <p14:creationId xmlns:p14="http://schemas.microsoft.com/office/powerpoint/2010/main" val="98776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Slide Number Placeholder 3"/>
          <p:cNvSpPr>
            <a:spLocks noGrp="1"/>
          </p:cNvSpPr>
          <p:nvPr>
            <p:ph type="sldNum" sz="quarter" idx="5"/>
          </p:nvPr>
        </p:nvSpPr>
        <p:spPr/>
        <p:txBody>
          <a:bodyPr/>
          <a:lstStyle/>
          <a:p>
            <a:fld id="{86DFCC9E-2719-4CC3-979F-2820D794D079}" type="slidenum">
              <a:rPr lang="en-US" smtClean="0"/>
              <a:t>1</a:t>
            </a:fld>
            <a:endParaRPr lang="en-US"/>
          </a:p>
        </p:txBody>
      </p:sp>
    </p:spTree>
    <p:extLst>
      <p:ext uri="{BB962C8B-B14F-4D97-AF65-F5344CB8AC3E}">
        <p14:creationId xmlns:p14="http://schemas.microsoft.com/office/powerpoint/2010/main" val="3070484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FCC9E-2719-4CC3-979F-2820D794D0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04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66ABE-1FFC-4A28-BEFE-8DB33243AD29}" type="slidenum">
              <a:rPr lang="en-US" smtClean="0"/>
              <a:t>19</a:t>
            </a:fld>
            <a:endParaRPr lang="en-US"/>
          </a:p>
        </p:txBody>
      </p:sp>
    </p:spTree>
    <p:extLst>
      <p:ext uri="{BB962C8B-B14F-4D97-AF65-F5344CB8AC3E}">
        <p14:creationId xmlns:p14="http://schemas.microsoft.com/office/powerpoint/2010/main" val="1080066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66ABE-1FFC-4A28-BEFE-8DB33243AD29}" type="slidenum">
              <a:rPr lang="en-US" smtClean="0"/>
              <a:t>20</a:t>
            </a:fld>
            <a:endParaRPr lang="en-US"/>
          </a:p>
        </p:txBody>
      </p:sp>
    </p:spTree>
    <p:extLst>
      <p:ext uri="{BB962C8B-B14F-4D97-AF65-F5344CB8AC3E}">
        <p14:creationId xmlns:p14="http://schemas.microsoft.com/office/powerpoint/2010/main" val="253913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66ABE-1FFC-4A28-BEFE-8DB33243AD29}" type="slidenum">
              <a:rPr lang="en-US" smtClean="0"/>
              <a:t>21</a:t>
            </a:fld>
            <a:endParaRPr lang="en-US"/>
          </a:p>
        </p:txBody>
      </p:sp>
    </p:spTree>
    <p:extLst>
      <p:ext uri="{BB962C8B-B14F-4D97-AF65-F5344CB8AC3E}">
        <p14:creationId xmlns:p14="http://schemas.microsoft.com/office/powerpoint/2010/main" val="3854936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66ABE-1FFC-4A28-BEFE-8DB33243AD29}" type="slidenum">
              <a:rPr lang="en-US" smtClean="0"/>
              <a:t>22</a:t>
            </a:fld>
            <a:endParaRPr lang="en-US"/>
          </a:p>
        </p:txBody>
      </p:sp>
    </p:spTree>
    <p:extLst>
      <p:ext uri="{BB962C8B-B14F-4D97-AF65-F5344CB8AC3E}">
        <p14:creationId xmlns:p14="http://schemas.microsoft.com/office/powerpoint/2010/main" val="1613616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66ABE-1FFC-4A28-BEFE-8DB33243AD29}" type="slidenum">
              <a:rPr lang="en-US" smtClean="0"/>
              <a:t>23</a:t>
            </a:fld>
            <a:endParaRPr lang="en-US"/>
          </a:p>
        </p:txBody>
      </p:sp>
    </p:spTree>
    <p:extLst>
      <p:ext uri="{BB962C8B-B14F-4D97-AF65-F5344CB8AC3E}">
        <p14:creationId xmlns:p14="http://schemas.microsoft.com/office/powerpoint/2010/main" val="2857154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66ABE-1FFC-4A28-BEFE-8DB33243AD29}" type="slidenum">
              <a:rPr lang="en-US" smtClean="0"/>
              <a:t>24</a:t>
            </a:fld>
            <a:endParaRPr lang="en-US"/>
          </a:p>
        </p:txBody>
      </p:sp>
    </p:spTree>
    <p:extLst>
      <p:ext uri="{BB962C8B-B14F-4D97-AF65-F5344CB8AC3E}">
        <p14:creationId xmlns:p14="http://schemas.microsoft.com/office/powerpoint/2010/main" val="1957278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66ABE-1FFC-4A28-BEFE-8DB33243AD29}" type="slidenum">
              <a:rPr lang="en-US" smtClean="0"/>
              <a:t>25</a:t>
            </a:fld>
            <a:endParaRPr lang="en-US"/>
          </a:p>
        </p:txBody>
      </p:sp>
    </p:spTree>
    <p:extLst>
      <p:ext uri="{BB962C8B-B14F-4D97-AF65-F5344CB8AC3E}">
        <p14:creationId xmlns:p14="http://schemas.microsoft.com/office/powerpoint/2010/main" val="379690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486DE-8662-44B9-AEE3-74A1212499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538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researchers from different organizations, we have compiled a preliminary list of 6 billion scale datasets for benchmarking the algorithms. They vary in terms of the dimension and the prevision of the embeddings, the model that generated them, the application they arise in, and the domain they belong to, and in a few other ways I will high light here.</a:t>
            </a:r>
          </a:p>
          <a:p>
            <a:endParaRPr lang="en-US" dirty="0"/>
          </a:p>
          <a:p>
            <a:r>
              <a:rPr lang="en-US" dirty="0"/>
              <a:t>The first, BIGANN-1B, is a dataset which has existed for 10 years and is commonly used for benchmarking in many of the billion scale indexing algorithms. It </a:t>
            </a:r>
            <a:r>
              <a:rPr lang="en-US" dirty="0" err="1"/>
              <a:t>constists</a:t>
            </a:r>
            <a:r>
              <a:rPr lang="en-US" dirty="0"/>
              <a:t> of SIFT image descriptors for 1 billion images that encode image similarity. It is 128 dimensional and has 8 bits of precision per coordinate. </a:t>
            </a:r>
          </a:p>
          <a:p>
            <a:endParaRPr lang="en-US" dirty="0"/>
          </a:p>
          <a:p>
            <a:r>
              <a:rPr lang="en-US" dirty="0"/>
              <a:t>The second, SSN++-1B is a newly released dataset from </a:t>
            </a:r>
            <a:r>
              <a:rPr lang="en-US" dirty="0" err="1"/>
              <a:t>facebook</a:t>
            </a:r>
            <a:r>
              <a:rPr lang="en-US" dirty="0"/>
              <a:t> consisting of higher dimensional encodings compression to 256 bytes using PCA. The encoder is the </a:t>
            </a:r>
            <a:r>
              <a:rPr lang="en-US" dirty="0" err="1"/>
              <a:t>simsearchnet</a:t>
            </a:r>
            <a:r>
              <a:rPr lang="en-US" dirty="0"/>
              <a:t>++ model and the application is to enable tagging of offensive content on Facebook platform. This is different from the other datasets in that it uses range search as opposed to k-nearest neighbors. As in, it asks for all points within a radius of the </a:t>
            </a:r>
            <a:r>
              <a:rPr lang="en-US" dirty="0" err="1"/>
              <a:t>querys</a:t>
            </a:r>
            <a:r>
              <a:rPr lang="en-US" dirty="0"/>
              <a:t> embeddings.</a:t>
            </a:r>
          </a:p>
          <a:p>
            <a:endParaRPr lang="en-US" dirty="0"/>
          </a:p>
          <a:p>
            <a:r>
              <a:rPr lang="en-US" dirty="0"/>
              <a:t>The third and the fourth datasets are newly released by Microsoft and are aimed at </a:t>
            </a:r>
            <a:r>
              <a:rPr lang="en-US" dirty="0" err="1"/>
              <a:t>capuring</a:t>
            </a:r>
            <a:r>
              <a:rPr lang="en-US" dirty="0"/>
              <a:t> generic intent representation in web text. The first of the two, </a:t>
            </a:r>
            <a:r>
              <a:rPr lang="en-US" dirty="0" err="1"/>
              <a:t>spaceV</a:t>
            </a:r>
            <a:r>
              <a:rPr lang="en-US" dirty="0"/>
              <a:t> consist of documents and queries encoded by Microsoft </a:t>
            </a:r>
            <a:r>
              <a:rPr lang="en-US" dirty="0" err="1"/>
              <a:t>SpaceV</a:t>
            </a:r>
            <a:r>
              <a:rPr lang="en-US" dirty="0"/>
              <a:t> superior model and is 100 bytes per </a:t>
            </a:r>
            <a:r>
              <a:rPr lang="en-US" dirty="0" err="1"/>
              <a:t>emebding</a:t>
            </a:r>
            <a:r>
              <a:rPr lang="en-US" dirty="0"/>
              <a:t>. The second of the two, release by Microsoft Turing team, consist of Bing queries encoded by Microsoft Turing AGI v5 model and aims to relate similar web queries.</a:t>
            </a:r>
          </a:p>
          <a:p>
            <a:endParaRPr lang="en-US" dirty="0"/>
          </a:p>
          <a:p>
            <a:r>
              <a:rPr lang="en-US" dirty="0"/>
              <a:t>The fifth, text2image is a newly release dataset from Yandex. It is different from the others in that it uses max inner-product search as opposed to L2 metric. It is also the largest dataset at 800GB. further, it is a cross modal dataset where the </a:t>
            </a:r>
            <a:r>
              <a:rPr lang="en-US" dirty="0" err="1"/>
              <a:t>quey</a:t>
            </a:r>
            <a:r>
              <a:rPr lang="en-US" dirty="0"/>
              <a:t> vectors are text queries encoded with a variant of DSSM, while the indexed set consists of images encoded by Se-ResNext-101 model. As a result, the distribution of the queries is different from the base set, and this dataset is particularly hard for most ANNS algorithms including the baselines included in the competition. To help further algorithm development for out of distribution queries, Yandex researchers have also release 50 million sample query vectors.</a:t>
            </a:r>
          </a:p>
          <a:p>
            <a:endParaRPr lang="en-US" dirty="0"/>
          </a:p>
          <a:p>
            <a:r>
              <a:rPr lang="en-US" dirty="0"/>
              <a:t>Finally, the sixth dataset is a DEEP-1B released earlier and consists of 96 dimensional floating point image descriptors encoded using the final FC layer of </a:t>
            </a:r>
            <a:r>
              <a:rPr lang="en-US" dirty="0" err="1"/>
              <a:t>Googlenet</a:t>
            </a:r>
            <a:r>
              <a:rPr lang="en-US" dirty="0"/>
              <a:t> model pretrained for </a:t>
            </a:r>
            <a:r>
              <a:rPr lang="en-US" dirty="0" err="1"/>
              <a:t>imagenet</a:t>
            </a:r>
            <a:r>
              <a:rPr lang="en-US" dirty="0"/>
              <a:t> classification and then compressed using PCA and L2 normalized.</a:t>
            </a:r>
          </a:p>
        </p:txBody>
      </p:sp>
      <p:sp>
        <p:nvSpPr>
          <p:cNvPr id="4" name="Slide Number Placeholder 3"/>
          <p:cNvSpPr>
            <a:spLocks noGrp="1"/>
          </p:cNvSpPr>
          <p:nvPr>
            <p:ph type="sldNum" sz="quarter" idx="5"/>
          </p:nvPr>
        </p:nvSpPr>
        <p:spPr/>
        <p:txBody>
          <a:bodyPr/>
          <a:lstStyle/>
          <a:p>
            <a:fld id="{A35486DE-8662-44B9-AEE3-74A1212499E2}" type="slidenum">
              <a:rPr lang="en-US" smtClean="0"/>
              <a:t>27</a:t>
            </a:fld>
            <a:endParaRPr lang="en-US"/>
          </a:p>
        </p:txBody>
      </p:sp>
    </p:spTree>
    <p:extLst>
      <p:ext uri="{BB962C8B-B14F-4D97-AF65-F5344CB8AC3E}">
        <p14:creationId xmlns:p14="http://schemas.microsoft.com/office/powerpoint/2010/main" val="17901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66ABE-1FFC-4A28-BEFE-8DB33243AD29}" type="slidenum">
              <a:rPr lang="en-US" smtClean="0"/>
              <a:t>3</a:t>
            </a:fld>
            <a:endParaRPr lang="en-US"/>
          </a:p>
        </p:txBody>
      </p:sp>
    </p:spTree>
    <p:extLst>
      <p:ext uri="{BB962C8B-B14F-4D97-AF65-F5344CB8AC3E}">
        <p14:creationId xmlns:p14="http://schemas.microsoft.com/office/powerpoint/2010/main" val="144638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we have developed the first truly streaming ANNS system that provides stable and high recall using SSD-resident indices.</a:t>
            </a:r>
          </a:p>
          <a:p>
            <a:r>
              <a:rPr lang="en-US" dirty="0"/>
              <a:t> The logical next steps in research consists of better understanding graph algorithms and the guarantees that they can provide. We also think research on bringing ANNS closer to the training of relevance models could yield more relevant search systems.</a:t>
            </a:r>
          </a:p>
          <a:p>
            <a:endParaRPr lang="en-US" dirty="0"/>
          </a:p>
          <a:p>
            <a:r>
              <a:rPr lang="en-US" dirty="0"/>
              <a:t>On the Microsoft side, we have already shipped these algorithms with strong impact on revenue, and we expect to further scale out to new scenarios. We look forward to more current collaborations to mature over the next year or two. For instance, we are working closely with the Substrate team to design new ANNS indices suitable for transactional database systems that host email and O365 data.</a:t>
            </a:r>
          </a:p>
          <a:p>
            <a:endParaRPr lang="en-US" dirty="0"/>
          </a:p>
          <a:p>
            <a:r>
              <a:rPr lang="en-US" dirty="0"/>
              <a:t>Similarly, we are open to thinking about new search scenarios (say Azure search) and we are excited to tackle new indexing problems that arise from practical systems.</a:t>
            </a:r>
          </a:p>
        </p:txBody>
      </p:sp>
      <p:sp>
        <p:nvSpPr>
          <p:cNvPr id="4" name="Slide Number Placeholder 3"/>
          <p:cNvSpPr>
            <a:spLocks noGrp="1"/>
          </p:cNvSpPr>
          <p:nvPr>
            <p:ph type="sldNum" sz="quarter" idx="5"/>
          </p:nvPr>
        </p:nvSpPr>
        <p:spPr/>
        <p:txBody>
          <a:bodyPr/>
          <a:lstStyle/>
          <a:p>
            <a:fld id="{E0466ABE-1FFC-4A28-BEFE-8DB33243AD29}" type="slidenum">
              <a:rPr lang="en-US" smtClean="0"/>
              <a:t>35</a:t>
            </a:fld>
            <a:endParaRPr lang="en-US"/>
          </a:p>
        </p:txBody>
      </p:sp>
    </p:spTree>
    <p:extLst>
      <p:ext uri="{BB962C8B-B14F-4D97-AF65-F5344CB8AC3E}">
        <p14:creationId xmlns:p14="http://schemas.microsoft.com/office/powerpoint/2010/main" val="274886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66ABE-1FFC-4A28-BEFE-8DB33243AD29}" type="slidenum">
              <a:rPr lang="en-US" smtClean="0"/>
              <a:t>4</a:t>
            </a:fld>
            <a:endParaRPr lang="en-US"/>
          </a:p>
        </p:txBody>
      </p:sp>
    </p:spTree>
    <p:extLst>
      <p:ext uri="{BB962C8B-B14F-4D97-AF65-F5344CB8AC3E}">
        <p14:creationId xmlns:p14="http://schemas.microsoft.com/office/powerpoint/2010/main" val="3419488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66ABE-1FFC-4A28-BEFE-8DB33243AD29}" type="slidenum">
              <a:rPr lang="en-US" smtClean="0"/>
              <a:t>5</a:t>
            </a:fld>
            <a:endParaRPr lang="en-US"/>
          </a:p>
        </p:txBody>
      </p:sp>
    </p:spTree>
    <p:extLst>
      <p:ext uri="{BB962C8B-B14F-4D97-AF65-F5344CB8AC3E}">
        <p14:creationId xmlns:p14="http://schemas.microsoft.com/office/powerpoint/2010/main" val="4148333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DFCC9E-2719-4CC3-979F-2820D794D079}" type="slidenum">
              <a:rPr lang="en-US" smtClean="0"/>
              <a:t>6</a:t>
            </a:fld>
            <a:endParaRPr lang="en-US"/>
          </a:p>
        </p:txBody>
      </p:sp>
    </p:spTree>
    <p:extLst>
      <p:ext uri="{BB962C8B-B14F-4D97-AF65-F5344CB8AC3E}">
        <p14:creationId xmlns:p14="http://schemas.microsoft.com/office/powerpoint/2010/main" val="105177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FCC9E-2719-4CC3-979F-2820D794D0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95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66ABE-1FFC-4A28-BEFE-8DB33243AD29}" type="slidenum">
              <a:rPr lang="en-US" smtClean="0"/>
              <a:t>10</a:t>
            </a:fld>
            <a:endParaRPr lang="en-US"/>
          </a:p>
        </p:txBody>
      </p:sp>
    </p:spTree>
    <p:extLst>
      <p:ext uri="{BB962C8B-B14F-4D97-AF65-F5344CB8AC3E}">
        <p14:creationId xmlns:p14="http://schemas.microsoft.com/office/powerpoint/2010/main" val="1293235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66ABE-1FFC-4A28-BEFE-8DB33243AD29}" type="slidenum">
              <a:rPr lang="en-US" smtClean="0"/>
              <a:t>11</a:t>
            </a:fld>
            <a:endParaRPr lang="en-US"/>
          </a:p>
        </p:txBody>
      </p:sp>
    </p:spTree>
    <p:extLst>
      <p:ext uri="{BB962C8B-B14F-4D97-AF65-F5344CB8AC3E}">
        <p14:creationId xmlns:p14="http://schemas.microsoft.com/office/powerpoint/2010/main" val="805294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66ABE-1FFC-4A28-BEFE-8DB33243AD29}" type="slidenum">
              <a:rPr lang="en-US" smtClean="0"/>
              <a:t>12</a:t>
            </a:fld>
            <a:endParaRPr lang="en-US"/>
          </a:p>
        </p:txBody>
      </p:sp>
    </p:spTree>
    <p:extLst>
      <p:ext uri="{BB962C8B-B14F-4D97-AF65-F5344CB8AC3E}">
        <p14:creationId xmlns:p14="http://schemas.microsoft.com/office/powerpoint/2010/main" val="1488505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E15D2-1815-4E10-9FD4-835CFE45ED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ADD235-1EAC-AE5A-4E6C-F95CEB056A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1F9A7E-3A54-22B7-8587-A2BC6AA24D95}"/>
              </a:ext>
            </a:extLst>
          </p:cNvPr>
          <p:cNvSpPr>
            <a:spLocks noGrp="1"/>
          </p:cNvSpPr>
          <p:nvPr>
            <p:ph type="dt" sz="half" idx="10"/>
          </p:nvPr>
        </p:nvSpPr>
        <p:spPr/>
        <p:txBody>
          <a:bodyPr/>
          <a:lstStyle/>
          <a:p>
            <a:fld id="{CA1C518D-6D39-4ED6-9E79-8C0D81B7CB40}" type="datetimeFigureOut">
              <a:rPr lang="en-US" smtClean="0"/>
              <a:t>12-Oct-22</a:t>
            </a:fld>
            <a:endParaRPr lang="en-US"/>
          </a:p>
        </p:txBody>
      </p:sp>
      <p:sp>
        <p:nvSpPr>
          <p:cNvPr id="5" name="Footer Placeholder 4">
            <a:extLst>
              <a:ext uri="{FF2B5EF4-FFF2-40B4-BE49-F238E27FC236}">
                <a16:creationId xmlns:a16="http://schemas.microsoft.com/office/drawing/2014/main" id="{580C0EE8-C03D-8577-B8D1-ED1608239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435B2-65A4-BC39-C5FC-1E3CBE5DF8FC}"/>
              </a:ext>
            </a:extLst>
          </p:cNvPr>
          <p:cNvSpPr>
            <a:spLocks noGrp="1"/>
          </p:cNvSpPr>
          <p:nvPr>
            <p:ph type="sldNum" sz="quarter" idx="12"/>
          </p:nvPr>
        </p:nvSpPr>
        <p:spPr/>
        <p:txBody>
          <a:bodyPr/>
          <a:lstStyle/>
          <a:p>
            <a:fld id="{4BF7059A-A0D9-4517-8D00-6BD2BA33F754}" type="slidenum">
              <a:rPr lang="en-US" smtClean="0"/>
              <a:t>‹#›</a:t>
            </a:fld>
            <a:endParaRPr lang="en-US"/>
          </a:p>
        </p:txBody>
      </p:sp>
    </p:spTree>
    <p:extLst>
      <p:ext uri="{BB962C8B-B14F-4D97-AF65-F5344CB8AC3E}">
        <p14:creationId xmlns:p14="http://schemas.microsoft.com/office/powerpoint/2010/main" val="249122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68329-DB08-E627-CD51-A60208763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D2D28E-E973-2F24-A580-F7BFD9FFD8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D45F2-D1A7-4257-A999-862C0E21A416}"/>
              </a:ext>
            </a:extLst>
          </p:cNvPr>
          <p:cNvSpPr>
            <a:spLocks noGrp="1"/>
          </p:cNvSpPr>
          <p:nvPr>
            <p:ph type="dt" sz="half" idx="10"/>
          </p:nvPr>
        </p:nvSpPr>
        <p:spPr/>
        <p:txBody>
          <a:bodyPr/>
          <a:lstStyle/>
          <a:p>
            <a:fld id="{CA1C518D-6D39-4ED6-9E79-8C0D81B7CB40}" type="datetimeFigureOut">
              <a:rPr lang="en-US" smtClean="0"/>
              <a:t>12-Oct-22</a:t>
            </a:fld>
            <a:endParaRPr lang="en-US"/>
          </a:p>
        </p:txBody>
      </p:sp>
      <p:sp>
        <p:nvSpPr>
          <p:cNvPr id="5" name="Footer Placeholder 4">
            <a:extLst>
              <a:ext uri="{FF2B5EF4-FFF2-40B4-BE49-F238E27FC236}">
                <a16:creationId xmlns:a16="http://schemas.microsoft.com/office/drawing/2014/main" id="{DDBA3BD2-779D-1D4E-48A7-88076439C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3BAA1-D5A7-3651-40C1-C31DD167EF95}"/>
              </a:ext>
            </a:extLst>
          </p:cNvPr>
          <p:cNvSpPr>
            <a:spLocks noGrp="1"/>
          </p:cNvSpPr>
          <p:nvPr>
            <p:ph type="sldNum" sz="quarter" idx="12"/>
          </p:nvPr>
        </p:nvSpPr>
        <p:spPr/>
        <p:txBody>
          <a:bodyPr/>
          <a:lstStyle/>
          <a:p>
            <a:fld id="{4BF7059A-A0D9-4517-8D00-6BD2BA33F754}" type="slidenum">
              <a:rPr lang="en-US" smtClean="0"/>
              <a:t>‹#›</a:t>
            </a:fld>
            <a:endParaRPr lang="en-US"/>
          </a:p>
        </p:txBody>
      </p:sp>
    </p:spTree>
    <p:extLst>
      <p:ext uri="{BB962C8B-B14F-4D97-AF65-F5344CB8AC3E}">
        <p14:creationId xmlns:p14="http://schemas.microsoft.com/office/powerpoint/2010/main" val="219161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6274A8-2808-0760-6C4F-747CB2D1C1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0633E5-ED61-6D25-58E5-3C10434277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310FE0-2331-64E4-3D7F-158915F5663B}"/>
              </a:ext>
            </a:extLst>
          </p:cNvPr>
          <p:cNvSpPr>
            <a:spLocks noGrp="1"/>
          </p:cNvSpPr>
          <p:nvPr>
            <p:ph type="dt" sz="half" idx="10"/>
          </p:nvPr>
        </p:nvSpPr>
        <p:spPr/>
        <p:txBody>
          <a:bodyPr/>
          <a:lstStyle/>
          <a:p>
            <a:fld id="{CA1C518D-6D39-4ED6-9E79-8C0D81B7CB40}" type="datetimeFigureOut">
              <a:rPr lang="en-US" smtClean="0"/>
              <a:t>12-Oct-22</a:t>
            </a:fld>
            <a:endParaRPr lang="en-US"/>
          </a:p>
        </p:txBody>
      </p:sp>
      <p:sp>
        <p:nvSpPr>
          <p:cNvPr id="5" name="Footer Placeholder 4">
            <a:extLst>
              <a:ext uri="{FF2B5EF4-FFF2-40B4-BE49-F238E27FC236}">
                <a16:creationId xmlns:a16="http://schemas.microsoft.com/office/drawing/2014/main" id="{85478327-7E0E-BEA5-EF6E-36FC80533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0B08E-E214-08C1-2D81-9FABEF8DEE04}"/>
              </a:ext>
            </a:extLst>
          </p:cNvPr>
          <p:cNvSpPr>
            <a:spLocks noGrp="1"/>
          </p:cNvSpPr>
          <p:nvPr>
            <p:ph type="sldNum" sz="quarter" idx="12"/>
          </p:nvPr>
        </p:nvSpPr>
        <p:spPr/>
        <p:txBody>
          <a:bodyPr/>
          <a:lstStyle/>
          <a:p>
            <a:fld id="{4BF7059A-A0D9-4517-8D00-6BD2BA33F754}" type="slidenum">
              <a:rPr lang="en-US" smtClean="0"/>
              <a:t>‹#›</a:t>
            </a:fld>
            <a:endParaRPr lang="en-US"/>
          </a:p>
        </p:txBody>
      </p:sp>
    </p:spTree>
    <p:extLst>
      <p:ext uri="{BB962C8B-B14F-4D97-AF65-F5344CB8AC3E}">
        <p14:creationId xmlns:p14="http://schemas.microsoft.com/office/powerpoint/2010/main" val="2182038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EA57715F-F6B6-40A5-A62C-C3243AD238C3}" type="datetimeFigureOut">
              <a:rPr lang="en-US" smtClean="0"/>
              <a:t>12-Oct-22</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EB2E4A2-4B6D-42D3-BAA1-BEEFAF4F8E7F}"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296832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1"/>
            <a:ext cx="9692640" cy="672704"/>
          </a:xfrm>
        </p:spPr>
        <p:txBody>
          <a:bodyPr/>
          <a:lstStyle/>
          <a:p>
            <a:r>
              <a:rPr lang="en-US" dirty="0"/>
              <a:t>Click to edit Master title style</a:t>
            </a:r>
          </a:p>
        </p:txBody>
      </p:sp>
      <p:sp>
        <p:nvSpPr>
          <p:cNvPr id="3" name="Content Placeholder 2"/>
          <p:cNvSpPr>
            <a:spLocks noGrp="1"/>
          </p:cNvSpPr>
          <p:nvPr>
            <p:ph idx="1"/>
          </p:nvPr>
        </p:nvSpPr>
        <p:spPr>
          <a:xfrm>
            <a:off x="1261872" y="1429038"/>
            <a:ext cx="8595360" cy="475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12-Oct-22</a:t>
            </a:fld>
            <a:endParaRPr lang="en-US" dirty="0"/>
          </a:p>
        </p:txBody>
      </p:sp>
      <p:sp>
        <p:nvSpPr>
          <p:cNvPr id="6" name="Slide Number Placeholder 5"/>
          <p:cNvSpPr>
            <a:spLocks noGrp="1"/>
          </p:cNvSpPr>
          <p:nvPr>
            <p:ph type="sldNum" sz="quarter" idx="12"/>
          </p:nvPr>
        </p:nvSpPr>
        <p:spPr/>
        <p:txBody>
          <a:bodyPr>
            <a:normAutofit/>
          </a:bodyPr>
          <a:lstStyle>
            <a:lvl1pPr>
              <a:defRPr sz="32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94842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57715F-F6B6-40A5-A62C-C3243AD238C3}" type="datetimeFigureOut">
              <a:rPr lang="en-US" smtClean="0"/>
              <a:t>12-Oct-22</a:t>
            </a:fld>
            <a:endParaRPr lang="en-US"/>
          </a:p>
        </p:txBody>
      </p:sp>
      <p:sp>
        <p:nvSpPr>
          <p:cNvPr id="6" name="Slide Number Placeholder 5"/>
          <p:cNvSpPr>
            <a:spLocks noGrp="1"/>
          </p:cNvSpPr>
          <p:nvPr>
            <p:ph type="sldNum" sz="quarter" idx="12"/>
          </p:nvPr>
        </p:nvSpPr>
        <p:spPr/>
        <p:txBody>
          <a:bodyPr/>
          <a:lstStyle/>
          <a:p>
            <a:fld id="{3EB2E4A2-4B6D-42D3-BAA1-BEEFAF4F8E7F}"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9191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9217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57715F-F6B6-40A5-A62C-C3243AD238C3}" type="datetimeFigureOut">
              <a:rPr lang="en-US" smtClean="0"/>
              <a:t>12-Oct-22</a:t>
            </a:fld>
            <a:endParaRPr lang="en-US"/>
          </a:p>
        </p:txBody>
      </p:sp>
      <p:sp>
        <p:nvSpPr>
          <p:cNvPr id="7" name="Slide Number Placeholder 6"/>
          <p:cNvSpPr>
            <a:spLocks noGrp="1"/>
          </p:cNvSpPr>
          <p:nvPr>
            <p:ph type="sldNum" sz="quarter" idx="12"/>
          </p:nvPr>
        </p:nvSpPr>
        <p:spPr/>
        <p:txBody>
          <a:bodyPr/>
          <a:lstStyle/>
          <a:p>
            <a:fld id="{3EB2E4A2-4B6D-42D3-BAA1-BEEFAF4F8E7F}" type="slidenum">
              <a:rPr lang="en-US" smtClean="0"/>
              <a:t>‹#›</a:t>
            </a:fld>
            <a:endParaRPr lang="en-US"/>
          </a:p>
        </p:txBody>
      </p:sp>
    </p:spTree>
    <p:extLst>
      <p:ext uri="{BB962C8B-B14F-4D97-AF65-F5344CB8AC3E}">
        <p14:creationId xmlns:p14="http://schemas.microsoft.com/office/powerpoint/2010/main" val="3023519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57715F-F6B6-40A5-A62C-C3243AD238C3}" type="datetimeFigureOut">
              <a:rPr lang="en-US" smtClean="0"/>
              <a:t>12-Oct-22</a:t>
            </a:fld>
            <a:endParaRPr lang="en-US"/>
          </a:p>
        </p:txBody>
      </p:sp>
      <p:sp>
        <p:nvSpPr>
          <p:cNvPr id="9" name="Slide Number Placeholder 8"/>
          <p:cNvSpPr>
            <a:spLocks noGrp="1"/>
          </p:cNvSpPr>
          <p:nvPr>
            <p:ph type="sldNum" sz="quarter" idx="12"/>
          </p:nvPr>
        </p:nvSpPr>
        <p:spPr/>
        <p:txBody>
          <a:bodyPr/>
          <a:lstStyle/>
          <a:p>
            <a:fld id="{3EB2E4A2-4B6D-42D3-BAA1-BEEFAF4F8E7F}" type="slidenum">
              <a:rPr lang="en-US" smtClean="0"/>
              <a:t>‹#›</a:t>
            </a:fld>
            <a:endParaRPr lang="en-US"/>
          </a:p>
        </p:txBody>
      </p:sp>
    </p:spTree>
    <p:extLst>
      <p:ext uri="{BB962C8B-B14F-4D97-AF65-F5344CB8AC3E}">
        <p14:creationId xmlns:p14="http://schemas.microsoft.com/office/powerpoint/2010/main" val="724005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1261872" y="365760"/>
            <a:ext cx="9692640" cy="778389"/>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A57715F-F6B6-40A5-A62C-C3243AD238C3}" type="datetimeFigureOut">
              <a:rPr lang="en-US" smtClean="0"/>
              <a:t>12-Oct-22</a:t>
            </a:fld>
            <a:endParaRPr lang="en-US"/>
          </a:p>
        </p:txBody>
      </p:sp>
      <p:sp>
        <p:nvSpPr>
          <p:cNvPr id="5" name="Slide Number Placeholder 4"/>
          <p:cNvSpPr>
            <a:spLocks noGrp="1"/>
          </p:cNvSpPr>
          <p:nvPr>
            <p:ph type="sldNum" sz="quarter" idx="12"/>
          </p:nvPr>
        </p:nvSpPr>
        <p:spPr/>
        <p:txBody>
          <a:bodyPr/>
          <a:lstStyle/>
          <a:p>
            <a:fld id="{3EB2E4A2-4B6D-42D3-BAA1-BEEFAF4F8E7F}" type="slidenum">
              <a:rPr lang="en-US" smtClean="0"/>
              <a:t>‹#›</a:t>
            </a:fld>
            <a:endParaRPr lang="en-US"/>
          </a:p>
        </p:txBody>
      </p:sp>
    </p:spTree>
    <p:extLst>
      <p:ext uri="{BB962C8B-B14F-4D97-AF65-F5344CB8AC3E}">
        <p14:creationId xmlns:p14="http://schemas.microsoft.com/office/powerpoint/2010/main" val="566926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7715F-F6B6-40A5-A62C-C3243AD238C3}" type="datetimeFigureOut">
              <a:rPr lang="en-US" smtClean="0"/>
              <a:t>12-Oct-22</a:t>
            </a:fld>
            <a:endParaRPr lang="en-US"/>
          </a:p>
        </p:txBody>
      </p:sp>
      <p:sp>
        <p:nvSpPr>
          <p:cNvPr id="4" name="Slide Number Placeholder 3"/>
          <p:cNvSpPr>
            <a:spLocks noGrp="1"/>
          </p:cNvSpPr>
          <p:nvPr>
            <p:ph type="sldNum" sz="quarter" idx="12"/>
          </p:nvPr>
        </p:nvSpPr>
        <p:spPr/>
        <p:txBody>
          <a:bodyPr/>
          <a:lstStyle/>
          <a:p>
            <a:fld id="{3EB2E4A2-4B6D-42D3-BAA1-BEEFAF4F8E7F}" type="slidenum">
              <a:rPr lang="en-US" smtClean="0"/>
              <a:t>‹#›</a:t>
            </a:fld>
            <a:endParaRPr lang="en-US"/>
          </a:p>
        </p:txBody>
      </p:sp>
    </p:spTree>
    <p:extLst>
      <p:ext uri="{BB962C8B-B14F-4D97-AF65-F5344CB8AC3E}">
        <p14:creationId xmlns:p14="http://schemas.microsoft.com/office/powerpoint/2010/main" val="2880334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57715F-F6B6-40A5-A62C-C3243AD238C3}" type="datetimeFigureOut">
              <a:rPr lang="en-US" smtClean="0"/>
              <a:t>12-Oct-22</a:t>
            </a:fld>
            <a:endParaRPr lang="en-US"/>
          </a:p>
        </p:txBody>
      </p:sp>
      <p:sp>
        <p:nvSpPr>
          <p:cNvPr id="7" name="Slide Number Placeholder 6"/>
          <p:cNvSpPr>
            <a:spLocks noGrp="1"/>
          </p:cNvSpPr>
          <p:nvPr>
            <p:ph type="sldNum" sz="quarter" idx="12"/>
          </p:nvPr>
        </p:nvSpPr>
        <p:spPr/>
        <p:txBody>
          <a:bodyPr/>
          <a:lstStyle/>
          <a:p>
            <a:fld id="{3EB2E4A2-4B6D-42D3-BAA1-BEEFAF4F8E7F}" type="slidenum">
              <a:rPr lang="en-US" smtClean="0"/>
              <a:t>‹#›</a:t>
            </a:fld>
            <a:endParaRPr lang="en-US"/>
          </a:p>
        </p:txBody>
      </p:sp>
    </p:spTree>
    <p:extLst>
      <p:ext uri="{BB962C8B-B14F-4D97-AF65-F5344CB8AC3E}">
        <p14:creationId xmlns:p14="http://schemas.microsoft.com/office/powerpoint/2010/main" val="136311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274BD-223D-6F9C-8963-607600BA7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535856-39BB-BFEF-AF71-8F96514E0D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2A20C-24AC-602E-6C37-B645792055CF}"/>
              </a:ext>
            </a:extLst>
          </p:cNvPr>
          <p:cNvSpPr>
            <a:spLocks noGrp="1"/>
          </p:cNvSpPr>
          <p:nvPr>
            <p:ph type="dt" sz="half" idx="10"/>
          </p:nvPr>
        </p:nvSpPr>
        <p:spPr/>
        <p:txBody>
          <a:bodyPr/>
          <a:lstStyle/>
          <a:p>
            <a:fld id="{CA1C518D-6D39-4ED6-9E79-8C0D81B7CB40}" type="datetimeFigureOut">
              <a:rPr lang="en-US" smtClean="0"/>
              <a:t>12-Oct-22</a:t>
            </a:fld>
            <a:endParaRPr lang="en-US"/>
          </a:p>
        </p:txBody>
      </p:sp>
      <p:sp>
        <p:nvSpPr>
          <p:cNvPr id="5" name="Footer Placeholder 4">
            <a:extLst>
              <a:ext uri="{FF2B5EF4-FFF2-40B4-BE49-F238E27FC236}">
                <a16:creationId xmlns:a16="http://schemas.microsoft.com/office/drawing/2014/main" id="{17BE7337-D0D8-7DE6-1DE6-6C5E8647B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37BAC-FBAC-99D9-50ED-5EBD866CA6BD}"/>
              </a:ext>
            </a:extLst>
          </p:cNvPr>
          <p:cNvSpPr>
            <a:spLocks noGrp="1"/>
          </p:cNvSpPr>
          <p:nvPr>
            <p:ph type="sldNum" sz="quarter" idx="12"/>
          </p:nvPr>
        </p:nvSpPr>
        <p:spPr/>
        <p:txBody>
          <a:bodyPr/>
          <a:lstStyle/>
          <a:p>
            <a:fld id="{4BF7059A-A0D9-4517-8D00-6BD2BA33F754}" type="slidenum">
              <a:rPr lang="en-US" smtClean="0"/>
              <a:t>‹#›</a:t>
            </a:fld>
            <a:endParaRPr lang="en-US"/>
          </a:p>
        </p:txBody>
      </p:sp>
    </p:spTree>
    <p:extLst>
      <p:ext uri="{BB962C8B-B14F-4D97-AF65-F5344CB8AC3E}">
        <p14:creationId xmlns:p14="http://schemas.microsoft.com/office/powerpoint/2010/main" val="2599958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57715F-F6B6-40A5-A62C-C3243AD238C3}" type="datetimeFigureOut">
              <a:rPr lang="en-US" smtClean="0"/>
              <a:t>12-Oct-22</a:t>
            </a:fld>
            <a:endParaRPr lang="en-US"/>
          </a:p>
        </p:txBody>
      </p:sp>
      <p:sp>
        <p:nvSpPr>
          <p:cNvPr id="7" name="Slide Number Placeholder 6"/>
          <p:cNvSpPr>
            <a:spLocks noGrp="1"/>
          </p:cNvSpPr>
          <p:nvPr>
            <p:ph type="sldNum" sz="quarter" idx="12"/>
          </p:nvPr>
        </p:nvSpPr>
        <p:spPr/>
        <p:txBody>
          <a:bodyPr/>
          <a:lstStyle/>
          <a:p>
            <a:fld id="{3EB2E4A2-4B6D-42D3-BAA1-BEEFAF4F8E7F}" type="slidenum">
              <a:rPr lang="en-US" smtClean="0"/>
              <a:t>‹#›</a:t>
            </a:fld>
            <a:endParaRPr lang="en-US"/>
          </a:p>
        </p:txBody>
      </p:sp>
    </p:spTree>
    <p:extLst>
      <p:ext uri="{BB962C8B-B14F-4D97-AF65-F5344CB8AC3E}">
        <p14:creationId xmlns:p14="http://schemas.microsoft.com/office/powerpoint/2010/main" val="3872027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57715F-F6B6-40A5-A62C-C3243AD238C3}" type="datetimeFigureOut">
              <a:rPr lang="en-US" smtClean="0"/>
              <a:t>12-Oct-22</a:t>
            </a:fld>
            <a:endParaRPr lang="en-US"/>
          </a:p>
        </p:txBody>
      </p:sp>
      <p:sp>
        <p:nvSpPr>
          <p:cNvPr id="5" name="Footer Placeholder 4"/>
          <p:cNvSpPr>
            <a:spLocks noGrp="1"/>
          </p:cNvSpPr>
          <p:nvPr>
            <p:ph type="ftr" sz="quarter" idx="11"/>
          </p:nvPr>
        </p:nvSpPr>
        <p:spPr>
          <a:xfrm rot="16200000">
            <a:off x="9959342" y="4046537"/>
            <a:ext cx="3581400" cy="365125"/>
          </a:xfrm>
        </p:spPr>
        <p:txBody>
          <a:bodyPr/>
          <a:lstStyle/>
          <a:p>
            <a:r>
              <a:rPr lang="en-US" dirty="0"/>
              <a:t>Project </a:t>
            </a:r>
            <a:r>
              <a:rPr lang="en-US" dirty="0" err="1"/>
              <a:t>Akupara</a:t>
            </a:r>
            <a:r>
              <a:rPr lang="en-US" dirty="0"/>
              <a:t>: </a:t>
            </a:r>
          </a:p>
          <a:p>
            <a:r>
              <a:rPr lang="en-US" dirty="0"/>
              <a:t>Embedding-based information retrieval for all</a:t>
            </a:r>
          </a:p>
        </p:txBody>
      </p:sp>
      <p:sp>
        <p:nvSpPr>
          <p:cNvPr id="6" name="Slide Number Placeholder 5"/>
          <p:cNvSpPr>
            <a:spLocks noGrp="1"/>
          </p:cNvSpPr>
          <p:nvPr>
            <p:ph type="sldNum" sz="quarter" idx="12"/>
          </p:nvPr>
        </p:nvSpPr>
        <p:spPr/>
        <p:txBody>
          <a:bodyPr/>
          <a:lstStyle/>
          <a:p>
            <a:fld id="{3EB2E4A2-4B6D-42D3-BAA1-BEEFAF4F8E7F}" type="slidenum">
              <a:rPr lang="en-US" smtClean="0"/>
              <a:t>‹#›</a:t>
            </a:fld>
            <a:endParaRPr lang="en-US"/>
          </a:p>
        </p:txBody>
      </p:sp>
    </p:spTree>
    <p:extLst>
      <p:ext uri="{BB962C8B-B14F-4D97-AF65-F5344CB8AC3E}">
        <p14:creationId xmlns:p14="http://schemas.microsoft.com/office/powerpoint/2010/main" val="141932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57715F-F6B6-40A5-A62C-C3243AD238C3}" type="datetimeFigureOut">
              <a:rPr lang="en-US" smtClean="0"/>
              <a:t>12-Oct-22</a:t>
            </a:fld>
            <a:endParaRPr lang="en-US"/>
          </a:p>
        </p:txBody>
      </p:sp>
      <p:sp>
        <p:nvSpPr>
          <p:cNvPr id="5" name="Footer Placeholder 4"/>
          <p:cNvSpPr>
            <a:spLocks noGrp="1"/>
          </p:cNvSpPr>
          <p:nvPr>
            <p:ph type="ftr" sz="quarter" idx="11"/>
          </p:nvPr>
        </p:nvSpPr>
        <p:spPr/>
        <p:txBody>
          <a:bodyPr/>
          <a:lstStyle/>
          <a:p>
            <a:r>
              <a:rPr lang="en-US" dirty="0"/>
              <a:t>Project </a:t>
            </a:r>
            <a:r>
              <a:rPr lang="en-US" dirty="0" err="1"/>
              <a:t>Akupara</a:t>
            </a:r>
            <a:r>
              <a:rPr lang="en-US" dirty="0"/>
              <a:t>: </a:t>
            </a:r>
          </a:p>
          <a:p>
            <a:r>
              <a:rPr lang="en-US" dirty="0"/>
              <a:t>Embedding-based information retrieval for all</a:t>
            </a:r>
          </a:p>
        </p:txBody>
      </p:sp>
      <p:sp>
        <p:nvSpPr>
          <p:cNvPr id="6" name="Slide Number Placeholder 5"/>
          <p:cNvSpPr>
            <a:spLocks noGrp="1"/>
          </p:cNvSpPr>
          <p:nvPr>
            <p:ph type="sldNum" sz="quarter" idx="12"/>
          </p:nvPr>
        </p:nvSpPr>
        <p:spPr/>
        <p:txBody>
          <a:bodyPr/>
          <a:lstStyle/>
          <a:p>
            <a:fld id="{3EB2E4A2-4B6D-42D3-BAA1-BEEFAF4F8E7F}" type="slidenum">
              <a:rPr lang="en-US" smtClean="0"/>
              <a:t>‹#›</a:t>
            </a:fld>
            <a:endParaRPr lang="en-US"/>
          </a:p>
        </p:txBody>
      </p:sp>
    </p:spTree>
    <p:extLst>
      <p:ext uri="{BB962C8B-B14F-4D97-AF65-F5344CB8AC3E}">
        <p14:creationId xmlns:p14="http://schemas.microsoft.com/office/powerpoint/2010/main" val="3343724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12-Oct-22</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83853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12-Oct-22</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4217698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12-Oct-22</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04422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12-Oct-22</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0727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12-Oct-22</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20952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12-Oct-22</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73455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12-Oct-22</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423663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5F31-48AC-D93C-C7B1-45EBE63140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E623EB-F4B0-EEDE-5B63-97763296D4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D5952E-3DB9-F52A-E310-3C2B50A7C967}"/>
              </a:ext>
            </a:extLst>
          </p:cNvPr>
          <p:cNvSpPr>
            <a:spLocks noGrp="1"/>
          </p:cNvSpPr>
          <p:nvPr>
            <p:ph type="dt" sz="half" idx="10"/>
          </p:nvPr>
        </p:nvSpPr>
        <p:spPr/>
        <p:txBody>
          <a:bodyPr/>
          <a:lstStyle/>
          <a:p>
            <a:fld id="{CA1C518D-6D39-4ED6-9E79-8C0D81B7CB40}" type="datetimeFigureOut">
              <a:rPr lang="en-US" smtClean="0"/>
              <a:t>12-Oct-22</a:t>
            </a:fld>
            <a:endParaRPr lang="en-US"/>
          </a:p>
        </p:txBody>
      </p:sp>
      <p:sp>
        <p:nvSpPr>
          <p:cNvPr id="5" name="Footer Placeholder 4">
            <a:extLst>
              <a:ext uri="{FF2B5EF4-FFF2-40B4-BE49-F238E27FC236}">
                <a16:creationId xmlns:a16="http://schemas.microsoft.com/office/drawing/2014/main" id="{EDFD7755-E2F9-CB74-F7E5-E975DC73C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D0FC5-7A85-99FF-0915-287AD99C920D}"/>
              </a:ext>
            </a:extLst>
          </p:cNvPr>
          <p:cNvSpPr>
            <a:spLocks noGrp="1"/>
          </p:cNvSpPr>
          <p:nvPr>
            <p:ph type="sldNum" sz="quarter" idx="12"/>
          </p:nvPr>
        </p:nvSpPr>
        <p:spPr/>
        <p:txBody>
          <a:bodyPr/>
          <a:lstStyle/>
          <a:p>
            <a:fld id="{4BF7059A-A0D9-4517-8D00-6BD2BA33F754}" type="slidenum">
              <a:rPr lang="en-US" smtClean="0"/>
              <a:t>‹#›</a:t>
            </a:fld>
            <a:endParaRPr lang="en-US"/>
          </a:p>
        </p:txBody>
      </p:sp>
    </p:spTree>
    <p:extLst>
      <p:ext uri="{BB962C8B-B14F-4D97-AF65-F5344CB8AC3E}">
        <p14:creationId xmlns:p14="http://schemas.microsoft.com/office/powerpoint/2010/main" val="28558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12-Oct-22</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423125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12-Oct-22</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831696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12-Oct-22</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9732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12-Oct-22</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370397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accent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accent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949597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BB8D-CD47-6083-762B-38A56A7F2C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F82EF7-8149-A186-1C73-ED7A15C943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DF3416-39F2-D48A-3C7B-B7CFFDE173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5E5081-5E76-54E3-8421-65D3264DFDF5}"/>
              </a:ext>
            </a:extLst>
          </p:cNvPr>
          <p:cNvSpPr>
            <a:spLocks noGrp="1"/>
          </p:cNvSpPr>
          <p:nvPr>
            <p:ph type="dt" sz="half" idx="10"/>
          </p:nvPr>
        </p:nvSpPr>
        <p:spPr/>
        <p:txBody>
          <a:bodyPr/>
          <a:lstStyle/>
          <a:p>
            <a:fld id="{CA1C518D-6D39-4ED6-9E79-8C0D81B7CB40}" type="datetimeFigureOut">
              <a:rPr lang="en-US" smtClean="0"/>
              <a:t>12-Oct-22</a:t>
            </a:fld>
            <a:endParaRPr lang="en-US"/>
          </a:p>
        </p:txBody>
      </p:sp>
      <p:sp>
        <p:nvSpPr>
          <p:cNvPr id="6" name="Footer Placeholder 5">
            <a:extLst>
              <a:ext uri="{FF2B5EF4-FFF2-40B4-BE49-F238E27FC236}">
                <a16:creationId xmlns:a16="http://schemas.microsoft.com/office/drawing/2014/main" id="{7FAC39E8-54C5-C6B3-C5B0-B6E3146047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C4533A-64B4-5C48-787F-C55127273FE5}"/>
              </a:ext>
            </a:extLst>
          </p:cNvPr>
          <p:cNvSpPr>
            <a:spLocks noGrp="1"/>
          </p:cNvSpPr>
          <p:nvPr>
            <p:ph type="sldNum" sz="quarter" idx="12"/>
          </p:nvPr>
        </p:nvSpPr>
        <p:spPr/>
        <p:txBody>
          <a:bodyPr/>
          <a:lstStyle/>
          <a:p>
            <a:fld id="{4BF7059A-A0D9-4517-8D00-6BD2BA33F754}" type="slidenum">
              <a:rPr lang="en-US" smtClean="0"/>
              <a:t>‹#›</a:t>
            </a:fld>
            <a:endParaRPr lang="en-US"/>
          </a:p>
        </p:txBody>
      </p:sp>
    </p:spTree>
    <p:extLst>
      <p:ext uri="{BB962C8B-B14F-4D97-AF65-F5344CB8AC3E}">
        <p14:creationId xmlns:p14="http://schemas.microsoft.com/office/powerpoint/2010/main" val="3236513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8AEE-23D5-D338-F347-77115CF042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F36B1E-6842-F80F-099F-9672119B99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045B8D-D300-4D97-4A23-0E8F1EDFB4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74DE32-5B4C-FA45-C12F-FBDD4AC9D0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E2B258-26D7-CD2F-99A4-219DAF7A90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E520F1-2534-0F14-DFF1-0C54C74E8D52}"/>
              </a:ext>
            </a:extLst>
          </p:cNvPr>
          <p:cNvSpPr>
            <a:spLocks noGrp="1"/>
          </p:cNvSpPr>
          <p:nvPr>
            <p:ph type="dt" sz="half" idx="10"/>
          </p:nvPr>
        </p:nvSpPr>
        <p:spPr/>
        <p:txBody>
          <a:bodyPr/>
          <a:lstStyle/>
          <a:p>
            <a:fld id="{CA1C518D-6D39-4ED6-9E79-8C0D81B7CB40}" type="datetimeFigureOut">
              <a:rPr lang="en-US" smtClean="0"/>
              <a:t>12-Oct-22</a:t>
            </a:fld>
            <a:endParaRPr lang="en-US"/>
          </a:p>
        </p:txBody>
      </p:sp>
      <p:sp>
        <p:nvSpPr>
          <p:cNvPr id="8" name="Footer Placeholder 7">
            <a:extLst>
              <a:ext uri="{FF2B5EF4-FFF2-40B4-BE49-F238E27FC236}">
                <a16:creationId xmlns:a16="http://schemas.microsoft.com/office/drawing/2014/main" id="{D34077DB-AB69-53BF-D445-94455E0569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33F06D-3620-9DB8-0467-F98702900FA7}"/>
              </a:ext>
            </a:extLst>
          </p:cNvPr>
          <p:cNvSpPr>
            <a:spLocks noGrp="1"/>
          </p:cNvSpPr>
          <p:nvPr>
            <p:ph type="sldNum" sz="quarter" idx="12"/>
          </p:nvPr>
        </p:nvSpPr>
        <p:spPr/>
        <p:txBody>
          <a:bodyPr/>
          <a:lstStyle/>
          <a:p>
            <a:fld id="{4BF7059A-A0D9-4517-8D00-6BD2BA33F754}" type="slidenum">
              <a:rPr lang="en-US" smtClean="0"/>
              <a:t>‹#›</a:t>
            </a:fld>
            <a:endParaRPr lang="en-US"/>
          </a:p>
        </p:txBody>
      </p:sp>
    </p:spTree>
    <p:extLst>
      <p:ext uri="{BB962C8B-B14F-4D97-AF65-F5344CB8AC3E}">
        <p14:creationId xmlns:p14="http://schemas.microsoft.com/office/powerpoint/2010/main" val="325077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DB654-2D46-A53A-0B6B-D85E74BD9E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6ADF69-8697-B6BA-09B3-EC8A25E17146}"/>
              </a:ext>
            </a:extLst>
          </p:cNvPr>
          <p:cNvSpPr>
            <a:spLocks noGrp="1"/>
          </p:cNvSpPr>
          <p:nvPr>
            <p:ph type="dt" sz="half" idx="10"/>
          </p:nvPr>
        </p:nvSpPr>
        <p:spPr/>
        <p:txBody>
          <a:bodyPr/>
          <a:lstStyle/>
          <a:p>
            <a:fld id="{CA1C518D-6D39-4ED6-9E79-8C0D81B7CB40}" type="datetimeFigureOut">
              <a:rPr lang="en-US" smtClean="0"/>
              <a:t>12-Oct-22</a:t>
            </a:fld>
            <a:endParaRPr lang="en-US"/>
          </a:p>
        </p:txBody>
      </p:sp>
      <p:sp>
        <p:nvSpPr>
          <p:cNvPr id="4" name="Footer Placeholder 3">
            <a:extLst>
              <a:ext uri="{FF2B5EF4-FFF2-40B4-BE49-F238E27FC236}">
                <a16:creationId xmlns:a16="http://schemas.microsoft.com/office/drawing/2014/main" id="{ACE48F3B-BECF-6E99-D9EE-12B36B16B4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829670-7CB0-6730-7AC8-88E118E5B2CA}"/>
              </a:ext>
            </a:extLst>
          </p:cNvPr>
          <p:cNvSpPr>
            <a:spLocks noGrp="1"/>
          </p:cNvSpPr>
          <p:nvPr>
            <p:ph type="sldNum" sz="quarter" idx="12"/>
          </p:nvPr>
        </p:nvSpPr>
        <p:spPr/>
        <p:txBody>
          <a:bodyPr/>
          <a:lstStyle/>
          <a:p>
            <a:fld id="{4BF7059A-A0D9-4517-8D00-6BD2BA33F754}" type="slidenum">
              <a:rPr lang="en-US" smtClean="0"/>
              <a:t>‹#›</a:t>
            </a:fld>
            <a:endParaRPr lang="en-US"/>
          </a:p>
        </p:txBody>
      </p:sp>
    </p:spTree>
    <p:extLst>
      <p:ext uri="{BB962C8B-B14F-4D97-AF65-F5344CB8AC3E}">
        <p14:creationId xmlns:p14="http://schemas.microsoft.com/office/powerpoint/2010/main" val="3325602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07D9E-AFE0-5D81-FE51-C88BFF9E9DE4}"/>
              </a:ext>
            </a:extLst>
          </p:cNvPr>
          <p:cNvSpPr>
            <a:spLocks noGrp="1"/>
          </p:cNvSpPr>
          <p:nvPr>
            <p:ph type="dt" sz="half" idx="10"/>
          </p:nvPr>
        </p:nvSpPr>
        <p:spPr/>
        <p:txBody>
          <a:bodyPr/>
          <a:lstStyle/>
          <a:p>
            <a:fld id="{CA1C518D-6D39-4ED6-9E79-8C0D81B7CB40}" type="datetimeFigureOut">
              <a:rPr lang="en-US" smtClean="0"/>
              <a:t>12-Oct-22</a:t>
            </a:fld>
            <a:endParaRPr lang="en-US"/>
          </a:p>
        </p:txBody>
      </p:sp>
      <p:sp>
        <p:nvSpPr>
          <p:cNvPr id="3" name="Footer Placeholder 2">
            <a:extLst>
              <a:ext uri="{FF2B5EF4-FFF2-40B4-BE49-F238E27FC236}">
                <a16:creationId xmlns:a16="http://schemas.microsoft.com/office/drawing/2014/main" id="{EF0363B2-F15B-7310-F67B-5344C933D1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96579B-EC66-8308-1858-42631A0ED3F0}"/>
              </a:ext>
            </a:extLst>
          </p:cNvPr>
          <p:cNvSpPr>
            <a:spLocks noGrp="1"/>
          </p:cNvSpPr>
          <p:nvPr>
            <p:ph type="sldNum" sz="quarter" idx="12"/>
          </p:nvPr>
        </p:nvSpPr>
        <p:spPr/>
        <p:txBody>
          <a:bodyPr/>
          <a:lstStyle/>
          <a:p>
            <a:fld id="{4BF7059A-A0D9-4517-8D00-6BD2BA33F754}" type="slidenum">
              <a:rPr lang="en-US" smtClean="0"/>
              <a:t>‹#›</a:t>
            </a:fld>
            <a:endParaRPr lang="en-US"/>
          </a:p>
        </p:txBody>
      </p:sp>
    </p:spTree>
    <p:extLst>
      <p:ext uri="{BB962C8B-B14F-4D97-AF65-F5344CB8AC3E}">
        <p14:creationId xmlns:p14="http://schemas.microsoft.com/office/powerpoint/2010/main" val="210298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A062F-9757-E5B1-C7E2-7A1874D2F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C45BAD-E60E-C721-EDB1-CD7F533DB8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D643CC-552E-366C-7E13-BE26574211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476353-6C4F-B21D-B9A2-A8E6D438AEE0}"/>
              </a:ext>
            </a:extLst>
          </p:cNvPr>
          <p:cNvSpPr>
            <a:spLocks noGrp="1"/>
          </p:cNvSpPr>
          <p:nvPr>
            <p:ph type="dt" sz="half" idx="10"/>
          </p:nvPr>
        </p:nvSpPr>
        <p:spPr/>
        <p:txBody>
          <a:bodyPr/>
          <a:lstStyle/>
          <a:p>
            <a:fld id="{CA1C518D-6D39-4ED6-9E79-8C0D81B7CB40}" type="datetimeFigureOut">
              <a:rPr lang="en-US" smtClean="0"/>
              <a:t>12-Oct-22</a:t>
            </a:fld>
            <a:endParaRPr lang="en-US"/>
          </a:p>
        </p:txBody>
      </p:sp>
      <p:sp>
        <p:nvSpPr>
          <p:cNvPr id="6" name="Footer Placeholder 5">
            <a:extLst>
              <a:ext uri="{FF2B5EF4-FFF2-40B4-BE49-F238E27FC236}">
                <a16:creationId xmlns:a16="http://schemas.microsoft.com/office/drawing/2014/main" id="{138FE0D2-3411-2EDB-62CF-D174B8797A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12409-A256-E1D6-59EB-FF0E5FFC33A6}"/>
              </a:ext>
            </a:extLst>
          </p:cNvPr>
          <p:cNvSpPr>
            <a:spLocks noGrp="1"/>
          </p:cNvSpPr>
          <p:nvPr>
            <p:ph type="sldNum" sz="quarter" idx="12"/>
          </p:nvPr>
        </p:nvSpPr>
        <p:spPr/>
        <p:txBody>
          <a:bodyPr/>
          <a:lstStyle/>
          <a:p>
            <a:fld id="{4BF7059A-A0D9-4517-8D00-6BD2BA33F754}" type="slidenum">
              <a:rPr lang="en-US" smtClean="0"/>
              <a:t>‹#›</a:t>
            </a:fld>
            <a:endParaRPr lang="en-US"/>
          </a:p>
        </p:txBody>
      </p:sp>
    </p:spTree>
    <p:extLst>
      <p:ext uri="{BB962C8B-B14F-4D97-AF65-F5344CB8AC3E}">
        <p14:creationId xmlns:p14="http://schemas.microsoft.com/office/powerpoint/2010/main" val="13953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12D64-3A63-89C5-3FEC-2A1FDF270A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35FD3B-EA13-2EC0-D8F1-94C3647F41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B0A1B1-B42B-5C96-50AC-16E14072F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7C1287-C9B3-C658-FAE9-B1F7C724FEF7}"/>
              </a:ext>
            </a:extLst>
          </p:cNvPr>
          <p:cNvSpPr>
            <a:spLocks noGrp="1"/>
          </p:cNvSpPr>
          <p:nvPr>
            <p:ph type="dt" sz="half" idx="10"/>
          </p:nvPr>
        </p:nvSpPr>
        <p:spPr/>
        <p:txBody>
          <a:bodyPr/>
          <a:lstStyle/>
          <a:p>
            <a:fld id="{CA1C518D-6D39-4ED6-9E79-8C0D81B7CB40}" type="datetimeFigureOut">
              <a:rPr lang="en-US" smtClean="0"/>
              <a:t>12-Oct-22</a:t>
            </a:fld>
            <a:endParaRPr lang="en-US"/>
          </a:p>
        </p:txBody>
      </p:sp>
      <p:sp>
        <p:nvSpPr>
          <p:cNvPr id="6" name="Footer Placeholder 5">
            <a:extLst>
              <a:ext uri="{FF2B5EF4-FFF2-40B4-BE49-F238E27FC236}">
                <a16:creationId xmlns:a16="http://schemas.microsoft.com/office/drawing/2014/main" id="{C6EE121E-093D-A5F1-CC6C-EB51FE6FF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A0EAC7-0BD9-31EC-638B-B32FE0B6DEF0}"/>
              </a:ext>
            </a:extLst>
          </p:cNvPr>
          <p:cNvSpPr>
            <a:spLocks noGrp="1"/>
          </p:cNvSpPr>
          <p:nvPr>
            <p:ph type="sldNum" sz="quarter" idx="12"/>
          </p:nvPr>
        </p:nvSpPr>
        <p:spPr/>
        <p:txBody>
          <a:bodyPr/>
          <a:lstStyle/>
          <a:p>
            <a:fld id="{4BF7059A-A0D9-4517-8D00-6BD2BA33F754}" type="slidenum">
              <a:rPr lang="en-US" smtClean="0"/>
              <a:t>‹#›</a:t>
            </a:fld>
            <a:endParaRPr lang="en-US"/>
          </a:p>
        </p:txBody>
      </p:sp>
    </p:spTree>
    <p:extLst>
      <p:ext uri="{BB962C8B-B14F-4D97-AF65-F5344CB8AC3E}">
        <p14:creationId xmlns:p14="http://schemas.microsoft.com/office/powerpoint/2010/main" val="79833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5A5769-1D10-9ED4-B130-1F4BF42347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F09777-DBF1-B955-C12F-EDBA320D94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18413-96D1-7DA3-854B-1B22E33280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C518D-6D39-4ED6-9E79-8C0D81B7CB40}" type="datetimeFigureOut">
              <a:rPr lang="en-US" smtClean="0"/>
              <a:t>12-Oct-22</a:t>
            </a:fld>
            <a:endParaRPr lang="en-US"/>
          </a:p>
        </p:txBody>
      </p:sp>
      <p:sp>
        <p:nvSpPr>
          <p:cNvPr id="5" name="Footer Placeholder 4">
            <a:extLst>
              <a:ext uri="{FF2B5EF4-FFF2-40B4-BE49-F238E27FC236}">
                <a16:creationId xmlns:a16="http://schemas.microsoft.com/office/drawing/2014/main" id="{1F4B2A21-153F-67BD-1F82-AA8B00D431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0E2746-1AF3-023D-EFCF-1A37385B9E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7059A-A0D9-4517-8D00-6BD2BA33F754}" type="slidenum">
              <a:rPr lang="en-US" smtClean="0"/>
              <a:t>‹#›</a:t>
            </a:fld>
            <a:endParaRPr lang="en-US"/>
          </a:p>
        </p:txBody>
      </p:sp>
    </p:spTree>
    <p:extLst>
      <p:ext uri="{BB962C8B-B14F-4D97-AF65-F5344CB8AC3E}">
        <p14:creationId xmlns:p14="http://schemas.microsoft.com/office/powerpoint/2010/main" val="1339050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657608" y="0"/>
            <a:ext cx="549631"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979925" y="998539"/>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73ED0CC-082F-4160-86E5-0D6041F12778}" type="datetime1">
              <a:rPr lang="en-US" smtClean="0"/>
              <a:t>12-Oct-22</a:t>
            </a:fld>
            <a:endParaRPr lang="en-US"/>
          </a:p>
        </p:txBody>
      </p:sp>
      <p:sp>
        <p:nvSpPr>
          <p:cNvPr id="5" name="Footer Placeholder 4"/>
          <p:cNvSpPr>
            <a:spLocks noGrp="1"/>
          </p:cNvSpPr>
          <p:nvPr>
            <p:ph type="ftr" sz="quarter" idx="3"/>
          </p:nvPr>
        </p:nvSpPr>
        <p:spPr>
          <a:xfrm rot="16200000">
            <a:off x="10141725" y="4042578"/>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en-US" dirty="0"/>
              <a:t>Project </a:t>
            </a:r>
            <a:r>
              <a:rPr lang="en-US" dirty="0" err="1"/>
              <a:t>Akupara</a:t>
            </a:r>
            <a:r>
              <a:rPr lang="en-US" dirty="0"/>
              <a:t>: </a:t>
            </a:r>
          </a:p>
          <a:p>
            <a:r>
              <a:rPr lang="en-US" dirty="0"/>
              <a:t>Embedding-based information retrieval for all</a:t>
            </a:r>
          </a:p>
        </p:txBody>
      </p:sp>
      <p:sp>
        <p:nvSpPr>
          <p:cNvPr id="6" name="Slide Number Placeholder 5"/>
          <p:cNvSpPr>
            <a:spLocks noGrp="1"/>
          </p:cNvSpPr>
          <p:nvPr>
            <p:ph type="sldNum" sz="quarter" idx="4"/>
          </p:nvPr>
        </p:nvSpPr>
        <p:spPr>
          <a:xfrm>
            <a:off x="11657610" y="6172200"/>
            <a:ext cx="549630" cy="593725"/>
          </a:xfrm>
          <a:prstGeom prst="rect">
            <a:avLst/>
          </a:prstGeom>
        </p:spPr>
        <p:txBody>
          <a:bodyPr vert="horz" lIns="45720" tIns="45720" rIns="45720" bIns="45720" rtlCol="0" anchor="ctr">
            <a:normAutofit/>
          </a:bodyPr>
          <a:lstStyle>
            <a:lvl1pPr algn="ctr">
              <a:defRPr sz="2800">
                <a:solidFill>
                  <a:schemeClr val="tx2">
                    <a:lumMod val="60000"/>
                    <a:lumOff val="40000"/>
                  </a:schemeClr>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77115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12-Oct-22</a:t>
            </a:fld>
            <a:endParaRPr lang="en-US"/>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a:t>
            </a:fld>
            <a:endParaRPr lang="en-US"/>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7AA8CBFF-30CF-41F7-AB93-E4A2C6B5CF3D}"/>
              </a:ext>
            </a:extLst>
          </p:cNvPr>
          <p:cNvSpPr txBox="1"/>
          <p:nvPr userDrawn="1">
            <p:extLst>
              <p:ext uri="{1162E1C5-73C7-4A58-AE30-91384D911F3F}">
                <p184:classification xmlns:p184="http://schemas.microsoft.com/office/powerpoint/2018/4/main" val="ftr"/>
              </p:ext>
            </p:extLst>
          </p:nvPr>
        </p:nvSpPr>
        <p:spPr>
          <a:xfrm>
            <a:off x="0" y="6705600"/>
            <a:ext cx="182880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Classified as Microsoft Confidential</a:t>
            </a:r>
          </a:p>
        </p:txBody>
      </p:sp>
    </p:spTree>
    <p:extLst>
      <p:ext uri="{BB962C8B-B14F-4D97-AF65-F5344CB8AC3E}">
        <p14:creationId xmlns:p14="http://schemas.microsoft.com/office/powerpoint/2010/main" val="33999544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hyperlink" Target="http://big-ann-benchmarks.com/"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hyperlink" Target="https://ai.facebook.com/blog/using-ai-to-detect-covid-19-misinformation-and-exploitative-content" TargetMode="External"/><Relationship Id="rId7" Type="http://schemas.openxmlformats.org/officeDocument/2006/relationships/hyperlink" Target="https://arxiv.org/abs/1409.4842"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s://www.cv-foundation.org/openaccess/content_cvpr_2016/app/S09-38.pdf" TargetMode="External"/><Relationship Id="rId5" Type="http://schemas.openxmlformats.org/officeDocument/2006/relationships/hyperlink" Target="https://dl.acm.org/doi/10.1145/2505515.2505665" TargetMode="External"/><Relationship Id="rId4" Type="http://schemas.openxmlformats.org/officeDocument/2006/relationships/hyperlink" Target="https://arxiv.org/abs/1709.01507"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github.com/Microsoft/DiskANN"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big-ann-benchmarks.com/"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sv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A7EEC0BF-FB47-4824-810E-87C127B907D8}"/>
              </a:ext>
            </a:extLst>
          </p:cNvPr>
          <p:cNvPicPr>
            <a:picLocks noChangeAspect="1"/>
          </p:cNvPicPr>
          <p:nvPr/>
        </p:nvPicPr>
        <p:blipFill rotWithShape="1">
          <a:blip r:embed="rId3">
            <a:grayscl/>
          </a:blip>
          <a:srcRect t="2677" b="22323"/>
          <a:stretch/>
        </p:blipFill>
        <p:spPr>
          <a:xfrm>
            <a:off x="20" y="0"/>
            <a:ext cx="12191980" cy="6857990"/>
          </a:xfrm>
          <a:prstGeom prst="rect">
            <a:avLst/>
          </a:prstGeom>
        </p:spPr>
      </p:pic>
      <p:sp>
        <p:nvSpPr>
          <p:cNvPr id="2" name="TextBox 1">
            <a:extLst>
              <a:ext uri="{FF2B5EF4-FFF2-40B4-BE49-F238E27FC236}">
                <a16:creationId xmlns:a16="http://schemas.microsoft.com/office/drawing/2014/main" id="{A357E1F4-84AF-4150-8632-462AB089E59A}"/>
              </a:ext>
            </a:extLst>
          </p:cNvPr>
          <p:cNvSpPr txBox="1"/>
          <p:nvPr/>
        </p:nvSpPr>
        <p:spPr>
          <a:xfrm>
            <a:off x="0" y="0"/>
            <a:ext cx="12191980" cy="369332"/>
          </a:xfrm>
          <a:prstGeom prst="rect">
            <a:avLst/>
          </a:prstGeom>
          <a:noFill/>
        </p:spPr>
        <p:txBody>
          <a:bodyPr wrap="square" rtlCol="0">
            <a:spAutoFit/>
          </a:bodyPr>
          <a:lstStyle/>
          <a:p>
            <a:endParaRPr lang="en-US" dirty="0"/>
          </a:p>
        </p:txBody>
      </p:sp>
      <p:sp>
        <p:nvSpPr>
          <p:cNvPr id="3" name="Rectangle 2">
            <a:extLst>
              <a:ext uri="{FF2B5EF4-FFF2-40B4-BE49-F238E27FC236}">
                <a16:creationId xmlns:a16="http://schemas.microsoft.com/office/drawing/2014/main" id="{DC3729B7-1775-4467-9B7E-1E8E3589AB0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BE2BB412-B634-458C-9ECA-2D7C163FB82F}"/>
              </a:ext>
            </a:extLst>
          </p:cNvPr>
          <p:cNvSpPr txBox="1"/>
          <p:nvPr/>
        </p:nvSpPr>
        <p:spPr>
          <a:xfrm>
            <a:off x="0" y="0"/>
            <a:ext cx="12192020" cy="2462213"/>
          </a:xfrm>
          <a:prstGeom prst="rect">
            <a:avLst/>
          </a:prstGeom>
          <a:solidFill>
            <a:schemeClr val="bg1">
              <a:lumMod val="85000"/>
              <a:lumOff val="15000"/>
            </a:schemeClr>
          </a:solidFill>
        </p:spPr>
        <p:txBody>
          <a:bodyPr wrap="square" rtlCol="0">
            <a:spAutoFit/>
          </a:bodyPr>
          <a:lstStyle/>
          <a:p>
            <a:pPr lvl="0" eaLnBrk="0" fontAlgn="base" hangingPunct="0">
              <a:spcBef>
                <a:spcPts val="600"/>
              </a:spcBef>
              <a:spcAft>
                <a:spcPct val="0"/>
              </a:spcAft>
            </a:pPr>
            <a:endParaRPr lang="en-US" altLang="en-US" sz="600" dirty="0"/>
          </a:p>
          <a:p>
            <a:pPr lvl="0" algn="ctr" eaLnBrk="0" fontAlgn="base" hangingPunct="0">
              <a:spcBef>
                <a:spcPts val="600"/>
              </a:spcBef>
              <a:spcAft>
                <a:spcPct val="0"/>
              </a:spcAft>
            </a:pPr>
            <a:r>
              <a:rPr lang="en-US" sz="3200" b="0" i="1" dirty="0">
                <a:solidFill>
                  <a:srgbClr val="404040"/>
                </a:solidFill>
                <a:effectLst/>
                <a:latin typeface="PT Serif" panose="020B0604020202020204" pitchFamily="18" charset="0"/>
              </a:rPr>
              <a:t>Approximate Nearest Neighbor Search algorithms for                     web-scale search and recommendation</a:t>
            </a:r>
          </a:p>
          <a:p>
            <a:pPr lvl="0" algn="ctr" eaLnBrk="0" fontAlgn="base" hangingPunct="0">
              <a:spcBef>
                <a:spcPts val="600"/>
              </a:spcBef>
              <a:spcAft>
                <a:spcPct val="0"/>
              </a:spcAft>
            </a:pPr>
            <a:r>
              <a:rPr lang="en-US" altLang="en-US" sz="1600" b="1" dirty="0">
                <a:latin typeface="Consolas" panose="020B0609020204030204" pitchFamily="49" charset="0"/>
                <a:ea typeface="Yu Gothic Light" panose="020B0300000000000000" pitchFamily="34" charset="-128"/>
                <a:cs typeface="Times New Roman" panose="02020603050405020304" pitchFamily="18" charset="0"/>
              </a:rPr>
              <a:t>Presenter: Harsha Simhadri (Microsoft Research India)</a:t>
            </a:r>
          </a:p>
          <a:p>
            <a:pPr lvl="0" algn="ctr" eaLnBrk="0" fontAlgn="base" hangingPunct="0">
              <a:spcBef>
                <a:spcPts val="600"/>
              </a:spcBef>
              <a:spcAft>
                <a:spcPct val="0"/>
              </a:spcAft>
            </a:pPr>
            <a:r>
              <a:rPr lang="en-US" altLang="en-US" sz="1600" b="1" dirty="0">
                <a:latin typeface="Consolas" panose="020B0609020204030204" pitchFamily="49" charset="0"/>
                <a:ea typeface="Yu Gothic Light" panose="020B0300000000000000" pitchFamily="34" charset="-128"/>
                <a:cs typeface="Times New Roman" panose="02020603050405020304" pitchFamily="18" charset="0"/>
              </a:rPr>
              <a:t>Based on work with: Ravishankar Krishnaswamy (MSR India), Gopal Srinivasa (MSR India), </a:t>
            </a:r>
            <a:r>
              <a:rPr lang="en-US" altLang="en-US" sz="1600" b="1" dirty="0" err="1">
                <a:latin typeface="Consolas" panose="020B0609020204030204" pitchFamily="49" charset="0"/>
                <a:ea typeface="Yu Gothic Light" panose="020B0300000000000000" pitchFamily="34" charset="-128"/>
                <a:cs typeface="Times New Roman" panose="02020603050405020304" pitchFamily="18" charset="0"/>
              </a:rPr>
              <a:t>Sujas</a:t>
            </a:r>
            <a:r>
              <a:rPr lang="en-US" altLang="en-US" sz="1600" b="1" dirty="0">
                <a:latin typeface="Consolas" panose="020B0609020204030204" pitchFamily="49" charset="0"/>
                <a:ea typeface="Yu Gothic Light" panose="020B0300000000000000" pitchFamily="34" charset="-128"/>
                <a:cs typeface="Times New Roman" panose="02020603050405020304" pitchFamily="18" charset="0"/>
              </a:rPr>
              <a:t> J Subramanya (CMU), Aditi Singh (U. Wisconsin), Rohan Kadekodi(UT), Devvrit (UT), Shikhar Jaiswal (MSR India), Magdalen Dobson(CMU), Siddharth Gollapudi (MSR India), Neel Karia (Columbia), Varun Sivasankaran (MSR India)</a:t>
            </a:r>
          </a:p>
        </p:txBody>
      </p:sp>
    </p:spTree>
    <p:extLst>
      <p:ext uri="{BB962C8B-B14F-4D97-AF65-F5344CB8AC3E}">
        <p14:creationId xmlns:p14="http://schemas.microsoft.com/office/powerpoint/2010/main" val="592157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F6FBDFE-1C72-4D4D-952F-2097FB2304FB}"/>
              </a:ext>
            </a:extLst>
          </p:cNvPr>
          <p:cNvPicPr>
            <a:picLocks noChangeAspect="1"/>
          </p:cNvPicPr>
          <p:nvPr/>
        </p:nvPicPr>
        <p:blipFill>
          <a:blip r:embed="rId4"/>
          <a:stretch>
            <a:fillRect/>
          </a:stretch>
        </p:blipFill>
        <p:spPr>
          <a:xfrm>
            <a:off x="6279746" y="1086438"/>
            <a:ext cx="5378858" cy="5241842"/>
          </a:xfrm>
          <a:prstGeom prst="rect">
            <a:avLst/>
          </a:prstGeom>
        </p:spPr>
      </p:pic>
      <p:sp>
        <p:nvSpPr>
          <p:cNvPr id="30" name="Rectangle: Rounded Corners 29">
            <a:extLst>
              <a:ext uri="{FF2B5EF4-FFF2-40B4-BE49-F238E27FC236}">
                <a16:creationId xmlns:a16="http://schemas.microsoft.com/office/drawing/2014/main" id="{9E4181EE-31C9-4D17-B53B-5BED077523FB}"/>
              </a:ext>
            </a:extLst>
          </p:cNvPr>
          <p:cNvSpPr/>
          <p:nvPr/>
        </p:nvSpPr>
        <p:spPr>
          <a:xfrm>
            <a:off x="774698" y="1378786"/>
            <a:ext cx="5245353" cy="2441566"/>
          </a:xfrm>
          <a:prstGeom prst="roundRect">
            <a:avLst>
              <a:gd name="adj" fmla="val 389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28C90B-F390-4251-96E9-DB1EBEC33F51}"/>
              </a:ext>
            </a:extLst>
          </p:cNvPr>
          <p:cNvSpPr>
            <a:spLocks noGrp="1"/>
          </p:cNvSpPr>
          <p:nvPr>
            <p:ph type="title"/>
          </p:nvPr>
        </p:nvSpPr>
        <p:spPr>
          <a:xfrm>
            <a:off x="551792" y="175849"/>
            <a:ext cx="10894789" cy="672704"/>
          </a:xfrm>
        </p:spPr>
        <p:txBody>
          <a:bodyPr>
            <a:normAutofit fontScale="90000"/>
          </a:bodyPr>
          <a:lstStyle/>
          <a:p>
            <a:r>
              <a:rPr lang="en-US" sz="3200" dirty="0"/>
              <a:t>DiskANN [NeurIPS’19]: High recall, low latency via hybrid DRAM+SSD index</a:t>
            </a:r>
          </a:p>
        </p:txBody>
      </p:sp>
      <p:sp>
        <p:nvSpPr>
          <p:cNvPr id="4" name="Date Placeholder 3">
            <a:extLst>
              <a:ext uri="{FF2B5EF4-FFF2-40B4-BE49-F238E27FC236}">
                <a16:creationId xmlns:a16="http://schemas.microsoft.com/office/drawing/2014/main" id="{817983F8-0D17-4A70-82F4-7156500A77D3}"/>
              </a:ext>
            </a:extLst>
          </p:cNvPr>
          <p:cNvSpPr>
            <a:spLocks noGrp="1"/>
          </p:cNvSpPr>
          <p:nvPr>
            <p:ph type="dt" sz="half" idx="10"/>
          </p:nvPr>
        </p:nvSpPr>
        <p:spPr/>
        <p:txBody>
          <a:bodyPr/>
          <a:lstStyle/>
          <a:p>
            <a:fld id="{AF479991-4FB1-4F5B-8E2C-7E075994AC6F}" type="datetime1">
              <a:rPr lang="en-US" smtClean="0"/>
              <a:t>12-Oct-22</a:t>
            </a:fld>
            <a:endParaRPr lang="en-US"/>
          </a:p>
        </p:txBody>
      </p:sp>
      <p:sp>
        <p:nvSpPr>
          <p:cNvPr id="15" name="Slide Number Placeholder 14">
            <a:extLst>
              <a:ext uri="{FF2B5EF4-FFF2-40B4-BE49-F238E27FC236}">
                <a16:creationId xmlns:a16="http://schemas.microsoft.com/office/drawing/2014/main" id="{5C3AE8AF-A3BA-4A10-B82E-7337353DAAE7}"/>
              </a:ext>
            </a:extLst>
          </p:cNvPr>
          <p:cNvSpPr>
            <a:spLocks noGrp="1"/>
          </p:cNvSpPr>
          <p:nvPr>
            <p:ph type="sldNum" sz="quarter" idx="12"/>
          </p:nvPr>
        </p:nvSpPr>
        <p:spPr/>
        <p:txBody>
          <a:bodyPr>
            <a:normAutofit/>
          </a:bodyPr>
          <a:lstStyle/>
          <a:p>
            <a:fld id="{7BA31737-66ED-4538-8E4A-5B6F08D0267E}" type="slidenum">
              <a:rPr lang="en-US" smtClean="0"/>
              <a:t>10</a:t>
            </a:fld>
            <a:endParaRPr lang="en-US"/>
          </a:p>
        </p:txBody>
      </p:sp>
      <p:sp>
        <p:nvSpPr>
          <p:cNvPr id="7" name="Flowchart: Connector 6">
            <a:extLst>
              <a:ext uri="{FF2B5EF4-FFF2-40B4-BE49-F238E27FC236}">
                <a16:creationId xmlns:a16="http://schemas.microsoft.com/office/drawing/2014/main" id="{26C89B21-00FB-404F-8F4A-30EDFB1B24ED}"/>
              </a:ext>
            </a:extLst>
          </p:cNvPr>
          <p:cNvSpPr/>
          <p:nvPr/>
        </p:nvSpPr>
        <p:spPr>
          <a:xfrm>
            <a:off x="9082024" y="3592498"/>
            <a:ext cx="93306" cy="83975"/>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CD361C00-22B7-44B1-A1DE-EBDDC53175F9}"/>
              </a:ext>
            </a:extLst>
          </p:cNvPr>
          <p:cNvSpPr/>
          <p:nvPr/>
        </p:nvSpPr>
        <p:spPr>
          <a:xfrm>
            <a:off x="8137144" y="5299378"/>
            <a:ext cx="69109" cy="83851"/>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19AA8F5-225B-41F3-AA38-7F11726A6BA8}"/>
              </a:ext>
            </a:extLst>
          </p:cNvPr>
          <p:cNvCxnSpPr>
            <a:cxnSpLocks/>
          </p:cNvCxnSpPr>
          <p:nvPr/>
        </p:nvCxnSpPr>
        <p:spPr>
          <a:xfrm>
            <a:off x="8922724" y="3760363"/>
            <a:ext cx="65050" cy="269554"/>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77108F47-5F4E-48B4-BF61-E15C7E48EF00}"/>
              </a:ext>
            </a:extLst>
          </p:cNvPr>
          <p:cNvCxnSpPr>
            <a:cxnSpLocks/>
          </p:cNvCxnSpPr>
          <p:nvPr/>
        </p:nvCxnSpPr>
        <p:spPr>
          <a:xfrm flipH="1">
            <a:off x="8870337" y="4029917"/>
            <a:ext cx="117438" cy="347472"/>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818E8C5C-8072-4385-BFE5-BD166EC77F46}"/>
              </a:ext>
            </a:extLst>
          </p:cNvPr>
          <p:cNvCxnSpPr>
            <a:cxnSpLocks/>
          </p:cNvCxnSpPr>
          <p:nvPr/>
        </p:nvCxnSpPr>
        <p:spPr>
          <a:xfrm flipH="1">
            <a:off x="8710061" y="4377389"/>
            <a:ext cx="160276" cy="358712"/>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2642F165-20CE-4F8E-B8E2-292AE9BDFA8F}"/>
              </a:ext>
            </a:extLst>
          </p:cNvPr>
          <p:cNvCxnSpPr>
            <a:cxnSpLocks/>
          </p:cNvCxnSpPr>
          <p:nvPr/>
        </p:nvCxnSpPr>
        <p:spPr>
          <a:xfrm flipH="1">
            <a:off x="8418461" y="4808101"/>
            <a:ext cx="271800" cy="374400"/>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67B08DD9-30A9-4DAF-BAE2-FFA98D63CF69}"/>
              </a:ext>
            </a:extLst>
          </p:cNvPr>
          <p:cNvCxnSpPr>
            <a:cxnSpLocks/>
          </p:cNvCxnSpPr>
          <p:nvPr/>
        </p:nvCxnSpPr>
        <p:spPr>
          <a:xfrm flipH="1">
            <a:off x="8690261" y="4727249"/>
            <a:ext cx="19800" cy="80852"/>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2A736A39-08E0-4281-97CE-512E0FEF1ED3}"/>
              </a:ext>
            </a:extLst>
          </p:cNvPr>
          <p:cNvSpPr txBox="1"/>
          <p:nvPr/>
        </p:nvSpPr>
        <p:spPr>
          <a:xfrm>
            <a:off x="774698" y="4197016"/>
            <a:ext cx="5245353" cy="1631216"/>
          </a:xfrm>
          <a:prstGeom prst="rect">
            <a:avLst/>
          </a:prstGeom>
          <a:solidFill>
            <a:schemeClr val="bg1">
              <a:lumMod val="85000"/>
            </a:schemeClr>
          </a:solidFill>
        </p:spPr>
        <p:txBody>
          <a:bodyPr wrap="square" rtlCol="0">
            <a:spAutoFit/>
          </a:bodyPr>
          <a:lstStyle/>
          <a:p>
            <a:r>
              <a:rPr lang="en-US" sz="2000" dirty="0" err="1">
                <a:latin typeface="+mj-lt"/>
              </a:rPr>
              <a:t>GreedySearch</a:t>
            </a:r>
            <a:r>
              <a:rPr lang="en-US" sz="2000" dirty="0">
                <a:latin typeface="+mj-lt"/>
              </a:rPr>
              <a:t>(</a:t>
            </a:r>
            <a:r>
              <a:rPr lang="en-US" sz="2000" b="1" i="1" dirty="0">
                <a:latin typeface="+mj-lt"/>
              </a:rPr>
              <a:t>q</a:t>
            </a:r>
            <a:r>
              <a:rPr lang="en-US" sz="2000" dirty="0">
                <a:latin typeface="+mj-lt"/>
              </a:rPr>
              <a:t>)</a:t>
            </a:r>
          </a:p>
          <a:p>
            <a:pPr marL="342900" indent="-342900">
              <a:buFont typeface="Arial" panose="020B0604020202020204" pitchFamily="34" charset="0"/>
              <a:buChar char="•"/>
            </a:pPr>
            <a:r>
              <a:rPr lang="en-US" sz="2000" dirty="0">
                <a:latin typeface="+mj-lt"/>
              </a:rPr>
              <a:t>Let </a:t>
            </a:r>
            <a:r>
              <a:rPr lang="en-US" sz="2000" b="1" i="1" dirty="0">
                <a:latin typeface="+mj-lt"/>
              </a:rPr>
              <a:t>p := s </a:t>
            </a:r>
            <a:r>
              <a:rPr lang="en-US" sz="2000" dirty="0">
                <a:latin typeface="+mj-lt"/>
              </a:rPr>
              <a:t>(start node)</a:t>
            </a:r>
          </a:p>
          <a:p>
            <a:pPr marL="342900" indent="-342900">
              <a:buFont typeface="Arial" panose="020B0604020202020204" pitchFamily="34" charset="0"/>
              <a:buChar char="•"/>
            </a:pPr>
            <a:r>
              <a:rPr lang="en-US" sz="2000" dirty="0">
                <a:latin typeface="+mj-lt"/>
              </a:rPr>
              <a:t>Fetch neighbors of p from SSD </a:t>
            </a:r>
          </a:p>
          <a:p>
            <a:pPr marL="342900" indent="-342900">
              <a:buFont typeface="Arial" panose="020B0604020202020204" pitchFamily="34" charset="0"/>
              <a:buChar char="•"/>
            </a:pPr>
            <a:r>
              <a:rPr lang="en-US" sz="2000" dirty="0">
                <a:latin typeface="+mj-lt"/>
              </a:rPr>
              <a:t>Use </a:t>
            </a:r>
            <a:r>
              <a:rPr lang="en-US" sz="2000" b="1" dirty="0">
                <a:latin typeface="+mj-lt"/>
              </a:rPr>
              <a:t>compressed representation of points </a:t>
            </a:r>
            <a:r>
              <a:rPr lang="en-US" sz="2000" dirty="0">
                <a:latin typeface="+mj-lt"/>
              </a:rPr>
              <a:t>to find neighbor </a:t>
            </a:r>
            <a:r>
              <a:rPr lang="en-US" sz="2000" b="1" i="1" dirty="0">
                <a:latin typeface="+mj-lt"/>
              </a:rPr>
              <a:t>p</a:t>
            </a:r>
            <a:r>
              <a:rPr lang="en-US" sz="2000" dirty="0">
                <a:latin typeface="+mj-lt"/>
              </a:rPr>
              <a:t> closest to </a:t>
            </a:r>
            <a:r>
              <a:rPr lang="en-US" sz="2000" b="1" i="1" dirty="0">
                <a:latin typeface="+mj-lt"/>
              </a:rPr>
              <a:t>q</a:t>
            </a:r>
            <a:endParaRPr lang="en-US" sz="2000" dirty="0">
              <a:latin typeface="+mj-lt"/>
            </a:endParaRPr>
          </a:p>
        </p:txBody>
      </p:sp>
      <p:sp>
        <p:nvSpPr>
          <p:cNvPr id="27" name="TextBox 26">
            <a:extLst>
              <a:ext uri="{FF2B5EF4-FFF2-40B4-BE49-F238E27FC236}">
                <a16:creationId xmlns:a16="http://schemas.microsoft.com/office/drawing/2014/main" id="{DF591587-6044-4F2D-9F9E-5EA0EDD0D846}"/>
              </a:ext>
            </a:extLst>
          </p:cNvPr>
          <p:cNvSpPr txBox="1"/>
          <p:nvPr/>
        </p:nvSpPr>
        <p:spPr>
          <a:xfrm rot="5400000">
            <a:off x="5343147" y="2884567"/>
            <a:ext cx="655949" cy="461665"/>
          </a:xfrm>
          <a:prstGeom prst="rect">
            <a:avLst/>
          </a:prstGeom>
          <a:noFill/>
        </p:spPr>
        <p:txBody>
          <a:bodyPr wrap="none" rtlCol="0">
            <a:spAutoFit/>
          </a:bodyPr>
          <a:lstStyle/>
          <a:p>
            <a:r>
              <a:rPr lang="en-US" sz="2400" dirty="0"/>
              <a:t>SSD</a:t>
            </a:r>
          </a:p>
        </p:txBody>
      </p:sp>
      <p:sp>
        <p:nvSpPr>
          <p:cNvPr id="28" name="TextBox 27">
            <a:extLst>
              <a:ext uri="{FF2B5EF4-FFF2-40B4-BE49-F238E27FC236}">
                <a16:creationId xmlns:a16="http://schemas.microsoft.com/office/drawing/2014/main" id="{6422DBE3-32C1-462D-9017-5C9A03557C47}"/>
              </a:ext>
            </a:extLst>
          </p:cNvPr>
          <p:cNvSpPr txBox="1"/>
          <p:nvPr/>
        </p:nvSpPr>
        <p:spPr>
          <a:xfrm>
            <a:off x="926569" y="2463615"/>
            <a:ext cx="4363471" cy="1200329"/>
          </a:xfrm>
          <a:prstGeom prst="rect">
            <a:avLst/>
          </a:prstGeom>
          <a:solidFill>
            <a:schemeClr val="bg2">
              <a:alpha val="70000"/>
            </a:schemeClr>
          </a:solidFill>
          <a:ln>
            <a:noFill/>
          </a:ln>
        </p:spPr>
        <p:txBody>
          <a:bodyPr wrap="square" rtlCol="0">
            <a:spAutoFit/>
          </a:bodyPr>
          <a:lstStyle/>
          <a:p>
            <a:pPr algn="ctr"/>
            <a:r>
              <a:rPr lang="en-US" sz="2400" dirty="0">
                <a:latin typeface="+mj-lt"/>
              </a:rPr>
              <a:t>1B Vectors (100-1000d) + Graph(~100 degree) ~ 500GB-1TB</a:t>
            </a:r>
          </a:p>
          <a:p>
            <a:pPr algn="ctr"/>
            <a:r>
              <a:rPr lang="en-US" sz="2400" b="1" dirty="0">
                <a:latin typeface="+mj-lt"/>
              </a:rPr>
              <a:t>Low Diameter (&lt;10 hops)</a:t>
            </a:r>
          </a:p>
        </p:txBody>
      </p:sp>
      <p:grpSp>
        <p:nvGrpSpPr>
          <p:cNvPr id="33" name="Group 32">
            <a:extLst>
              <a:ext uri="{FF2B5EF4-FFF2-40B4-BE49-F238E27FC236}">
                <a16:creationId xmlns:a16="http://schemas.microsoft.com/office/drawing/2014/main" id="{D1AB2453-D554-4FB4-91F0-F866144D0C02}"/>
              </a:ext>
            </a:extLst>
          </p:cNvPr>
          <p:cNvGrpSpPr/>
          <p:nvPr/>
        </p:nvGrpSpPr>
        <p:grpSpPr>
          <a:xfrm>
            <a:off x="948995" y="1482256"/>
            <a:ext cx="4951082" cy="981359"/>
            <a:chOff x="1556708" y="1098311"/>
            <a:chExt cx="4574748" cy="981359"/>
          </a:xfrm>
        </p:grpSpPr>
        <p:sp>
          <p:nvSpPr>
            <p:cNvPr id="31" name="TextBox 30">
              <a:extLst>
                <a:ext uri="{FF2B5EF4-FFF2-40B4-BE49-F238E27FC236}">
                  <a16:creationId xmlns:a16="http://schemas.microsoft.com/office/drawing/2014/main" id="{EF534813-89F9-4F2D-BE90-1CDD4B80721F}"/>
                </a:ext>
              </a:extLst>
            </p:cNvPr>
            <p:cNvSpPr txBox="1"/>
            <p:nvPr/>
          </p:nvSpPr>
          <p:spPr>
            <a:xfrm>
              <a:off x="1556708" y="1304399"/>
              <a:ext cx="3986994" cy="461665"/>
            </a:xfrm>
            <a:prstGeom prst="rect">
              <a:avLst/>
            </a:prstGeom>
            <a:solidFill>
              <a:schemeClr val="bg2">
                <a:alpha val="70000"/>
              </a:schemeClr>
            </a:solidFill>
            <a:ln>
              <a:noFill/>
            </a:ln>
          </p:spPr>
          <p:txBody>
            <a:bodyPr wrap="square" rtlCol="0">
              <a:spAutoFit/>
            </a:bodyPr>
            <a:lstStyle/>
            <a:p>
              <a:pPr algn="ctr"/>
              <a:r>
                <a:rPr lang="en-US" sz="2400" dirty="0">
                  <a:latin typeface="+mj-lt"/>
                </a:rPr>
                <a:t>Compressed vectors (~32B)</a:t>
              </a:r>
            </a:p>
          </p:txBody>
        </p:sp>
        <p:sp>
          <p:nvSpPr>
            <p:cNvPr id="32" name="TextBox 31">
              <a:extLst>
                <a:ext uri="{FF2B5EF4-FFF2-40B4-BE49-F238E27FC236}">
                  <a16:creationId xmlns:a16="http://schemas.microsoft.com/office/drawing/2014/main" id="{5DCA6F6D-FD15-4F2F-B6B5-4404FA1D1479}"/>
                </a:ext>
              </a:extLst>
            </p:cNvPr>
            <p:cNvSpPr txBox="1"/>
            <p:nvPr/>
          </p:nvSpPr>
          <p:spPr>
            <a:xfrm rot="5400000">
              <a:off x="5409944" y="1358158"/>
              <a:ext cx="981359" cy="461665"/>
            </a:xfrm>
            <a:prstGeom prst="rect">
              <a:avLst/>
            </a:prstGeom>
            <a:noFill/>
          </p:spPr>
          <p:txBody>
            <a:bodyPr wrap="none" rtlCol="0">
              <a:spAutoFit/>
            </a:bodyPr>
            <a:lstStyle/>
            <a:p>
              <a:r>
                <a:rPr lang="en-US" sz="2400" dirty="0"/>
                <a:t>DRAM</a:t>
              </a:r>
            </a:p>
          </p:txBody>
        </p:sp>
      </p:grpSp>
      <p:sp>
        <p:nvSpPr>
          <p:cNvPr id="35" name="Arrow: Curved Right 34">
            <a:extLst>
              <a:ext uri="{FF2B5EF4-FFF2-40B4-BE49-F238E27FC236}">
                <a16:creationId xmlns:a16="http://schemas.microsoft.com/office/drawing/2014/main" id="{91F39D40-9D13-42FE-94FC-7B92783C9455}"/>
              </a:ext>
            </a:extLst>
          </p:cNvPr>
          <p:cNvSpPr/>
          <p:nvPr/>
        </p:nvSpPr>
        <p:spPr>
          <a:xfrm rot="10800000">
            <a:off x="5362352" y="4727249"/>
            <a:ext cx="1502781" cy="1048281"/>
          </a:xfrm>
          <a:prstGeom prst="curvedRightArrow">
            <a:avLst>
              <a:gd name="adj1" fmla="val 25000"/>
              <a:gd name="adj2" fmla="val 87382"/>
              <a:gd name="adj3" fmla="val 25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a:extLst>
              <a:ext uri="{FF2B5EF4-FFF2-40B4-BE49-F238E27FC236}">
                <a16:creationId xmlns:a16="http://schemas.microsoft.com/office/drawing/2014/main" id="{D75350FB-1674-4EC9-9982-980652965FDA}"/>
              </a:ext>
            </a:extLst>
          </p:cNvPr>
          <p:cNvCxnSpPr>
            <a:cxnSpLocks/>
          </p:cNvCxnSpPr>
          <p:nvPr/>
        </p:nvCxnSpPr>
        <p:spPr>
          <a:xfrm flipH="1">
            <a:off x="8933817" y="3653253"/>
            <a:ext cx="172098" cy="107110"/>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grpSp>
        <p:nvGrpSpPr>
          <p:cNvPr id="6" name="Group 5">
            <a:extLst>
              <a:ext uri="{FF2B5EF4-FFF2-40B4-BE49-F238E27FC236}">
                <a16:creationId xmlns:a16="http://schemas.microsoft.com/office/drawing/2014/main" id="{E9910DE1-A4F3-97D1-B1EE-5C6A79DDDEE6}"/>
              </a:ext>
            </a:extLst>
          </p:cNvPr>
          <p:cNvGrpSpPr/>
          <p:nvPr/>
        </p:nvGrpSpPr>
        <p:grpSpPr>
          <a:xfrm>
            <a:off x="8870337" y="2946037"/>
            <a:ext cx="593793" cy="844600"/>
            <a:chOff x="9466154" y="2765801"/>
            <a:chExt cx="593793" cy="844600"/>
          </a:xfrm>
        </p:grpSpPr>
        <p:cxnSp>
          <p:nvCxnSpPr>
            <p:cNvPr id="5" name="Straight Connector 4">
              <a:extLst>
                <a:ext uri="{FF2B5EF4-FFF2-40B4-BE49-F238E27FC236}">
                  <a16:creationId xmlns:a16="http://schemas.microsoft.com/office/drawing/2014/main" id="{B8DEDF5D-2F81-410F-BA44-F8AB050DAC48}"/>
                </a:ext>
              </a:extLst>
            </p:cNvPr>
            <p:cNvCxnSpPr>
              <a:cxnSpLocks/>
              <a:stCxn id="7" idx="3"/>
            </p:cNvCxnSpPr>
            <p:nvPr/>
          </p:nvCxnSpPr>
          <p:spPr>
            <a:xfrm flipH="1">
              <a:off x="9520165" y="3483708"/>
              <a:ext cx="161871" cy="9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58F012F-80FE-48AF-9556-36CDB8E5BE07}"/>
                </a:ext>
              </a:extLst>
            </p:cNvPr>
            <p:cNvCxnSpPr>
              <a:cxnSpLocks/>
            </p:cNvCxnSpPr>
            <p:nvPr/>
          </p:nvCxnSpPr>
          <p:spPr>
            <a:xfrm>
              <a:off x="9760497" y="3462595"/>
              <a:ext cx="277789" cy="14780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D2D3DFC-25FC-4B9F-A259-06B94118830B}"/>
                </a:ext>
              </a:extLst>
            </p:cNvPr>
            <p:cNvCxnSpPr>
              <a:cxnSpLocks/>
              <a:stCxn id="7" idx="6"/>
            </p:cNvCxnSpPr>
            <p:nvPr/>
          </p:nvCxnSpPr>
          <p:spPr>
            <a:xfrm>
              <a:off x="9761678" y="3450298"/>
              <a:ext cx="298269" cy="561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A31475-9DF7-4DFD-ABD0-2F640C1D0A74}"/>
                </a:ext>
              </a:extLst>
            </p:cNvPr>
            <p:cNvCxnSpPr>
              <a:cxnSpLocks/>
            </p:cNvCxnSpPr>
            <p:nvPr/>
          </p:nvCxnSpPr>
          <p:spPr>
            <a:xfrm flipV="1">
              <a:off x="9760497" y="3366236"/>
              <a:ext cx="262454" cy="682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58C19E-E207-4BBF-980D-91FFB4B5F475}"/>
                </a:ext>
              </a:extLst>
            </p:cNvPr>
            <p:cNvCxnSpPr>
              <a:cxnSpLocks/>
              <a:stCxn id="7" idx="7"/>
            </p:cNvCxnSpPr>
            <p:nvPr/>
          </p:nvCxnSpPr>
          <p:spPr>
            <a:xfrm flipH="1" flipV="1">
              <a:off x="9715025" y="2765801"/>
              <a:ext cx="32989" cy="6548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95F8CEC-166D-4382-8A2A-75CBCD8D16CA}"/>
                </a:ext>
              </a:extLst>
            </p:cNvPr>
            <p:cNvCxnSpPr>
              <a:cxnSpLocks/>
            </p:cNvCxnSpPr>
            <p:nvPr/>
          </p:nvCxnSpPr>
          <p:spPr>
            <a:xfrm flipH="1" flipV="1">
              <a:off x="9655781" y="2958142"/>
              <a:ext cx="72854" cy="4624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D49105B-0AEA-4205-8109-A8C2E9FC748F}"/>
                </a:ext>
              </a:extLst>
            </p:cNvPr>
            <p:cNvCxnSpPr>
              <a:cxnSpLocks/>
            </p:cNvCxnSpPr>
            <p:nvPr/>
          </p:nvCxnSpPr>
          <p:spPr>
            <a:xfrm flipH="1" flipV="1">
              <a:off x="9466154" y="3198556"/>
              <a:ext cx="251648" cy="22205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702600C-B14C-43D8-9718-1749101C6094}"/>
                </a:ext>
              </a:extLst>
            </p:cNvPr>
            <p:cNvCxnSpPr>
              <a:cxnSpLocks/>
            </p:cNvCxnSpPr>
            <p:nvPr/>
          </p:nvCxnSpPr>
          <p:spPr>
            <a:xfrm flipH="1">
              <a:off x="9668318" y="3508304"/>
              <a:ext cx="42696" cy="74775"/>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2259582A-DA0F-9FA4-C877-7A10C562C7EB}"/>
              </a:ext>
            </a:extLst>
          </p:cNvPr>
          <p:cNvSpPr txBox="1"/>
          <p:nvPr/>
        </p:nvSpPr>
        <p:spPr>
          <a:xfrm>
            <a:off x="9103902" y="3227472"/>
            <a:ext cx="2158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entury Schoolbook" panose="02040604050505020304"/>
                <a:ea typeface="+mn-ea"/>
                <a:cs typeface="+mn-cs"/>
              </a:rPr>
              <a:t>s</a:t>
            </a:r>
            <a:endParaRPr kumimoji="0" lang="en-US" sz="1800" b="1" i="1"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p:sp>
        <p:nvSpPr>
          <p:cNvPr id="23" name="TextBox 22">
            <a:extLst>
              <a:ext uri="{FF2B5EF4-FFF2-40B4-BE49-F238E27FC236}">
                <a16:creationId xmlns:a16="http://schemas.microsoft.com/office/drawing/2014/main" id="{0E52E3AB-C4DC-C54A-06BD-8944B7AACED2}"/>
              </a:ext>
            </a:extLst>
          </p:cNvPr>
          <p:cNvSpPr txBox="1"/>
          <p:nvPr/>
        </p:nvSpPr>
        <p:spPr>
          <a:xfrm>
            <a:off x="8093046" y="5183174"/>
            <a:ext cx="2158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entury Schoolbook" panose="02040604050505020304"/>
                <a:ea typeface="+mn-ea"/>
                <a:cs typeface="+mn-cs"/>
              </a:rPr>
              <a:t>q</a:t>
            </a:r>
            <a:endParaRPr kumimoji="0" lang="en-US" sz="1800" b="1" i="1"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p:spTree>
    <p:custDataLst>
      <p:tags r:id="rId1"/>
    </p:custDataLst>
    <p:extLst>
      <p:ext uri="{BB962C8B-B14F-4D97-AF65-F5344CB8AC3E}">
        <p14:creationId xmlns:p14="http://schemas.microsoft.com/office/powerpoint/2010/main" val="1375351557"/>
      </p:ext>
    </p:extLst>
  </p:cSld>
  <p:clrMapOvr>
    <a:masterClrMapping/>
  </p:clrMapOvr>
  <mc:AlternateContent xmlns:mc="http://schemas.openxmlformats.org/markup-compatibility/2006" xmlns:p14="http://schemas.microsoft.com/office/powerpoint/2010/main">
    <mc:Choice Requires="p14">
      <p:transition spd="slow" p14:dur="2000" advTm="29360"/>
    </mc:Choice>
    <mc:Fallback xmlns="">
      <p:transition spd="slow" advTm="293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24E1C1A5-9C42-46AB-BE3D-434254ED93DB}"/>
              </a:ext>
            </a:extLst>
          </p:cNvPr>
          <p:cNvSpPr/>
          <p:nvPr/>
        </p:nvSpPr>
        <p:spPr>
          <a:xfrm rot="1542774">
            <a:off x="8240163" y="21092"/>
            <a:ext cx="3191469" cy="3692025"/>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FD39E25C-4552-4EDD-ABD3-A4C854B7F09D}"/>
              </a:ext>
            </a:extLst>
          </p:cNvPr>
          <p:cNvSpPr>
            <a:spLocks noGrp="1"/>
          </p:cNvSpPr>
          <p:nvPr>
            <p:ph type="title"/>
          </p:nvPr>
        </p:nvSpPr>
        <p:spPr>
          <a:xfrm>
            <a:off x="563892" y="208407"/>
            <a:ext cx="9692640" cy="672704"/>
          </a:xfrm>
        </p:spPr>
        <p:txBody>
          <a:bodyPr>
            <a:normAutofit fontScale="90000"/>
          </a:bodyPr>
          <a:lstStyle/>
          <a:p>
            <a:r>
              <a:rPr lang="en-US" dirty="0"/>
              <a:t>Index build, point by point</a:t>
            </a:r>
            <a:endParaRPr lang="en-US" sz="5400" dirty="0"/>
          </a:p>
        </p:txBody>
      </p:sp>
      <p:sp>
        <p:nvSpPr>
          <p:cNvPr id="3" name="Content Placeholder 2">
            <a:extLst>
              <a:ext uri="{FF2B5EF4-FFF2-40B4-BE49-F238E27FC236}">
                <a16:creationId xmlns:a16="http://schemas.microsoft.com/office/drawing/2014/main" id="{D2C59003-5653-498C-8D45-652C0E1E278C}"/>
              </a:ext>
            </a:extLst>
          </p:cNvPr>
          <p:cNvSpPr>
            <a:spLocks noGrp="1"/>
          </p:cNvSpPr>
          <p:nvPr>
            <p:ph idx="1"/>
          </p:nvPr>
        </p:nvSpPr>
        <p:spPr>
          <a:xfrm>
            <a:off x="637398" y="1109973"/>
            <a:ext cx="7187001" cy="2477787"/>
          </a:xfrm>
          <a:solidFill>
            <a:schemeClr val="bg1">
              <a:lumMod val="85000"/>
            </a:schemeClr>
          </a:solidFill>
          <a:ln>
            <a:noFill/>
            <a:prstDash val="sysDash"/>
          </a:ln>
        </p:spPr>
        <p:txBody>
          <a:bodyPr>
            <a:normAutofit/>
          </a:bodyPr>
          <a:lstStyle/>
          <a:p>
            <a:pPr marL="228600" lvl="1" indent="0">
              <a:buNone/>
            </a:pPr>
            <a:r>
              <a:rPr lang="en-US" sz="1800" b="1" dirty="0" err="1">
                <a:latin typeface="Consolas" panose="020B0609020204030204" pitchFamily="49" charset="0"/>
              </a:rPr>
              <a:t>G.insert</a:t>
            </a:r>
            <a:r>
              <a:rPr lang="en-US" sz="1800" b="1" dirty="0">
                <a:latin typeface="Consolas" panose="020B0609020204030204" pitchFamily="49" charset="0"/>
              </a:rPr>
              <a:t>(p, </a:t>
            </a:r>
            <a:r>
              <a:rPr lang="en-US" sz="1800" b="1" dirty="0">
                <a:solidFill>
                  <a:schemeClr val="tx1"/>
                </a:solidFill>
                <a:latin typeface="Consolas" panose="020B0609020204030204" pitchFamily="49" charset="0"/>
                <a:sym typeface="Wingdings" panose="05000000000000000000" pitchFamily="2" charset="2"/>
              </a:rPr>
              <a:t>R, </a:t>
            </a:r>
            <a:r>
              <a:rPr lang="el-GR" sz="1800" b="1" dirty="0">
                <a:solidFill>
                  <a:schemeClr val="tx1"/>
                </a:solidFill>
              </a:rPr>
              <a:t>α</a:t>
            </a:r>
            <a:r>
              <a:rPr lang="en-US" sz="1800" b="1" dirty="0">
                <a:solidFill>
                  <a:schemeClr val="tx1"/>
                </a:solidFill>
                <a:latin typeface="Consolas" panose="020B0609020204030204" pitchFamily="49" charset="0"/>
                <a:sym typeface="Wingdings" panose="05000000000000000000" pitchFamily="2" charset="2"/>
              </a:rPr>
              <a:t>) </a:t>
            </a:r>
            <a:r>
              <a:rPr lang="en-US" sz="1800" dirty="0">
                <a:solidFill>
                  <a:schemeClr val="tx1">
                    <a:lumMod val="50000"/>
                    <a:lumOff val="50000"/>
                  </a:schemeClr>
                </a:solidFill>
                <a:latin typeface="Consolas" panose="020B0609020204030204" pitchFamily="49" charset="0"/>
              </a:rPr>
              <a:t>// R is degree bound, </a:t>
            </a:r>
            <a:r>
              <a:rPr lang="el-GR" sz="1800" dirty="0">
                <a:solidFill>
                  <a:schemeClr val="tx1">
                    <a:lumMod val="50000"/>
                    <a:lumOff val="50000"/>
                  </a:schemeClr>
                </a:solidFill>
              </a:rPr>
              <a:t>α</a:t>
            </a:r>
            <a:r>
              <a:rPr lang="en-US" sz="1800" dirty="0">
                <a:solidFill>
                  <a:schemeClr val="tx1">
                    <a:lumMod val="50000"/>
                    <a:lumOff val="50000"/>
                  </a:schemeClr>
                </a:solidFill>
              </a:rPr>
              <a:t>&gt;=1 constant</a:t>
            </a:r>
            <a:endParaRPr lang="en-US" sz="1800" dirty="0">
              <a:latin typeface="Consolas" panose="020B0609020204030204" pitchFamily="49" charset="0"/>
            </a:endParaRPr>
          </a:p>
          <a:p>
            <a:pPr marL="571500" lvl="1" indent="-342900">
              <a:buClr>
                <a:schemeClr val="tx1"/>
              </a:buClr>
              <a:buFont typeface="Wingdings" panose="05000000000000000000" pitchFamily="2" charset="2"/>
              <a:buChar char="q"/>
            </a:pPr>
            <a:r>
              <a:rPr lang="en-US" sz="1800" b="1" dirty="0">
                <a:solidFill>
                  <a:srgbClr val="FF0000"/>
                </a:solidFill>
                <a:latin typeface="Consolas" panose="020B0609020204030204" pitchFamily="49" charset="0"/>
              </a:rPr>
              <a:t>V</a:t>
            </a:r>
            <a:r>
              <a:rPr lang="en-US" sz="1800" dirty="0">
                <a:latin typeface="Consolas" panose="020B0609020204030204" pitchFamily="49" charset="0"/>
              </a:rPr>
              <a:t> </a:t>
            </a:r>
            <a:r>
              <a:rPr lang="en-US" sz="1800" dirty="0">
                <a:latin typeface="Consolas" panose="020B0609020204030204" pitchFamily="49" charset="0"/>
                <a:sym typeface="Wingdings" panose="05000000000000000000" pitchFamily="2" charset="2"/>
              </a:rPr>
              <a:t> </a:t>
            </a:r>
            <a:r>
              <a:rPr lang="en-US" sz="1800" dirty="0">
                <a:solidFill>
                  <a:schemeClr val="tx1"/>
                </a:solidFill>
                <a:latin typeface="Consolas" panose="020B0609020204030204" pitchFamily="49" charset="0"/>
              </a:rPr>
              <a:t>vertices</a:t>
            </a:r>
            <a:r>
              <a:rPr lang="en-US" sz="1800" dirty="0">
                <a:solidFill>
                  <a:srgbClr val="FF0000"/>
                </a:solidFill>
                <a:latin typeface="Consolas" panose="020B0609020204030204" pitchFamily="49" charset="0"/>
              </a:rPr>
              <a:t> visited by </a:t>
            </a:r>
            <a:r>
              <a:rPr lang="en-US" sz="1800" dirty="0" err="1">
                <a:solidFill>
                  <a:srgbClr val="FF0000"/>
                </a:solidFill>
                <a:latin typeface="Consolas" panose="020B0609020204030204" pitchFamily="49" charset="0"/>
              </a:rPr>
              <a:t>G.search</a:t>
            </a:r>
            <a:r>
              <a:rPr lang="en-US" sz="1800" dirty="0">
                <a:solidFill>
                  <a:srgbClr val="FF0000"/>
                </a:solidFill>
                <a:latin typeface="Consolas" panose="020B0609020204030204" pitchFamily="49" charset="0"/>
              </a:rPr>
              <a:t>(p) </a:t>
            </a:r>
            <a:r>
              <a:rPr lang="en-US" dirty="0">
                <a:solidFill>
                  <a:schemeClr val="bg1">
                    <a:lumMod val="50000"/>
                  </a:schemeClr>
                </a:solidFill>
                <a:latin typeface="Consolas" panose="020B0609020204030204" pitchFamily="49" charset="0"/>
              </a:rPr>
              <a:t>// |V|~5-10K</a:t>
            </a:r>
          </a:p>
          <a:p>
            <a:pPr marL="571500" lvl="1" indent="-342900">
              <a:buClr>
                <a:schemeClr val="tx1"/>
              </a:buClr>
              <a:buFont typeface="Wingdings" panose="05000000000000000000" pitchFamily="2" charset="2"/>
              <a:buChar char="q"/>
            </a:pPr>
            <a:r>
              <a:rPr lang="en-US" sz="1800" b="1" dirty="0">
                <a:solidFill>
                  <a:schemeClr val="accent1"/>
                </a:solidFill>
                <a:latin typeface="Consolas" panose="020B0609020204030204" pitchFamily="49" charset="0"/>
              </a:rPr>
              <a:t>V’</a:t>
            </a:r>
            <a:r>
              <a:rPr lang="en-US" sz="1800" dirty="0">
                <a:solidFill>
                  <a:schemeClr val="tx1"/>
                </a:solidFill>
                <a:latin typeface="Consolas" panose="020B0609020204030204" pitchFamily="49" charset="0"/>
                <a:sym typeface="Wingdings" panose="05000000000000000000" pitchFamily="2" charset="2"/>
              </a:rPr>
              <a:t> </a:t>
            </a:r>
            <a:r>
              <a:rPr lang="en-US" sz="1800" b="1" dirty="0">
                <a:solidFill>
                  <a:schemeClr val="tx1"/>
                </a:solidFill>
                <a:latin typeface="Consolas" panose="020B0609020204030204" pitchFamily="49" charset="0"/>
                <a:sym typeface="Wingdings" panose="05000000000000000000" pitchFamily="2" charset="2"/>
              </a:rPr>
              <a:t>Prune(p, </a:t>
            </a:r>
            <a:r>
              <a:rPr lang="en-US" sz="1800" b="1" dirty="0">
                <a:solidFill>
                  <a:srgbClr val="FF0000"/>
                </a:solidFill>
                <a:latin typeface="Consolas" panose="020B0609020204030204" pitchFamily="49" charset="0"/>
                <a:sym typeface="Wingdings" panose="05000000000000000000" pitchFamily="2" charset="2"/>
              </a:rPr>
              <a:t>V</a:t>
            </a:r>
            <a:r>
              <a:rPr lang="en-US" sz="1800" b="1" dirty="0">
                <a:solidFill>
                  <a:schemeClr val="tx1"/>
                </a:solidFill>
                <a:latin typeface="Consolas" panose="020B0609020204030204" pitchFamily="49" charset="0"/>
                <a:sym typeface="Wingdings" panose="05000000000000000000" pitchFamily="2" charset="2"/>
              </a:rPr>
              <a:t>, R, </a:t>
            </a:r>
            <a:r>
              <a:rPr lang="el-GR" sz="1800" b="1" dirty="0">
                <a:solidFill>
                  <a:schemeClr val="tx1"/>
                </a:solidFill>
              </a:rPr>
              <a:t>α</a:t>
            </a:r>
            <a:r>
              <a:rPr lang="en-US" sz="1800" b="1" dirty="0">
                <a:solidFill>
                  <a:schemeClr val="tx1"/>
                </a:solidFill>
                <a:latin typeface="Consolas" panose="020B0609020204030204" pitchFamily="49" charset="0"/>
                <a:sym typeface="Wingdings" panose="05000000000000000000" pitchFamily="2" charset="2"/>
              </a:rPr>
              <a:t>)</a:t>
            </a:r>
          </a:p>
          <a:p>
            <a:pPr marL="571500" lvl="1" indent="-342900">
              <a:buClr>
                <a:schemeClr val="tx1"/>
              </a:buClr>
              <a:buFont typeface="Wingdings" panose="05000000000000000000" pitchFamily="2" charset="2"/>
              <a:buChar char="q"/>
            </a:pPr>
            <a:r>
              <a:rPr lang="en-US" sz="1800" dirty="0">
                <a:latin typeface="Consolas" panose="020B0609020204030204" pitchFamily="49" charset="0"/>
              </a:rPr>
              <a:t>For all </a:t>
            </a:r>
            <a:r>
              <a:rPr lang="en-US" sz="1800" b="1" dirty="0">
                <a:solidFill>
                  <a:schemeClr val="accent1">
                    <a:lumMod val="75000"/>
                  </a:schemeClr>
                </a:solidFill>
                <a:latin typeface="Consolas" panose="020B0609020204030204" pitchFamily="49" charset="0"/>
              </a:rPr>
              <a:t>v ∈ V’</a:t>
            </a:r>
          </a:p>
          <a:p>
            <a:pPr marL="845820" lvl="2" indent="-342900">
              <a:buClr>
                <a:schemeClr val="tx1"/>
              </a:buClr>
              <a:buFont typeface="Arial" panose="020B0604020202020204" pitchFamily="34" charset="0"/>
              <a:buChar char="•"/>
            </a:pPr>
            <a:r>
              <a:rPr lang="en-US" dirty="0">
                <a:latin typeface="Consolas" panose="020B0609020204030204" pitchFamily="49" charset="0"/>
              </a:rPr>
              <a:t>add edges </a:t>
            </a:r>
            <a:r>
              <a:rPr lang="en-US" b="1" dirty="0">
                <a:solidFill>
                  <a:schemeClr val="accent1">
                    <a:lumMod val="75000"/>
                  </a:schemeClr>
                </a:solidFill>
                <a:latin typeface="Consolas" panose="020B0609020204030204" pitchFamily="49" charset="0"/>
              </a:rPr>
              <a:t>(</a:t>
            </a:r>
            <a:r>
              <a:rPr lang="en-US" b="1" dirty="0" err="1">
                <a:solidFill>
                  <a:schemeClr val="accent1">
                    <a:lumMod val="75000"/>
                  </a:schemeClr>
                </a:solidFill>
                <a:latin typeface="Consolas" panose="020B0609020204030204" pitchFamily="49" charset="0"/>
              </a:rPr>
              <a:t>p,v</a:t>
            </a:r>
            <a:r>
              <a:rPr lang="en-US" b="1" dirty="0">
                <a:solidFill>
                  <a:schemeClr val="accent1">
                    <a:lumMod val="75000"/>
                  </a:schemeClr>
                </a:solidFill>
                <a:latin typeface="Consolas" panose="020B0609020204030204" pitchFamily="49" charset="0"/>
              </a:rPr>
              <a:t>)</a:t>
            </a:r>
            <a:r>
              <a:rPr lang="en-US" dirty="0">
                <a:latin typeface="Consolas" panose="020B0609020204030204" pitchFamily="49" charset="0"/>
              </a:rPr>
              <a:t> and </a:t>
            </a:r>
            <a:r>
              <a:rPr lang="en-US" b="1" dirty="0">
                <a:solidFill>
                  <a:schemeClr val="accent1">
                    <a:lumMod val="75000"/>
                  </a:schemeClr>
                </a:solidFill>
                <a:latin typeface="Consolas" panose="020B0609020204030204" pitchFamily="49" charset="0"/>
              </a:rPr>
              <a:t>(</a:t>
            </a:r>
            <a:r>
              <a:rPr lang="en-US" b="1" dirty="0" err="1">
                <a:solidFill>
                  <a:schemeClr val="accent1">
                    <a:lumMod val="75000"/>
                  </a:schemeClr>
                </a:solidFill>
                <a:latin typeface="Consolas" panose="020B0609020204030204" pitchFamily="49" charset="0"/>
              </a:rPr>
              <a:t>v,p</a:t>
            </a:r>
            <a:r>
              <a:rPr lang="en-US" b="1" dirty="0">
                <a:solidFill>
                  <a:schemeClr val="accent1">
                    <a:lumMod val="75000"/>
                  </a:schemeClr>
                </a:solidFill>
                <a:latin typeface="Consolas" panose="020B0609020204030204" pitchFamily="49" charset="0"/>
              </a:rPr>
              <a:t>)</a:t>
            </a:r>
            <a:r>
              <a:rPr lang="en-US" dirty="0">
                <a:latin typeface="Consolas" panose="020B0609020204030204" pitchFamily="49" charset="0"/>
              </a:rPr>
              <a:t> to G</a:t>
            </a:r>
          </a:p>
          <a:p>
            <a:pPr marL="845820" lvl="2" indent="-342900">
              <a:buClr>
                <a:schemeClr val="tx1"/>
              </a:buClr>
              <a:buFont typeface="Arial" panose="020B0604020202020204" pitchFamily="34" charset="0"/>
              <a:buChar char="•"/>
            </a:pPr>
            <a:r>
              <a:rPr lang="en-US" sz="1600" dirty="0">
                <a:latin typeface="Consolas" panose="020B0609020204030204" pitchFamily="49" charset="0"/>
              </a:rPr>
              <a:t>if </a:t>
            </a:r>
            <a:r>
              <a:rPr lang="en-US" sz="1600" b="1" dirty="0">
                <a:latin typeface="Consolas" panose="020B0609020204030204" pitchFamily="49" charset="0"/>
              </a:rPr>
              <a:t>|</a:t>
            </a:r>
            <a:r>
              <a:rPr lang="en-US" sz="1600" b="1" dirty="0" err="1">
                <a:latin typeface="Consolas" panose="020B0609020204030204" pitchFamily="49" charset="0"/>
              </a:rPr>
              <a:t>N</a:t>
            </a:r>
            <a:r>
              <a:rPr lang="en-US" sz="1600" b="1" baseline="-25000" dirty="0" err="1">
                <a:latin typeface="Consolas" panose="020B0609020204030204" pitchFamily="49" charset="0"/>
              </a:rPr>
              <a:t>out</a:t>
            </a:r>
            <a:r>
              <a:rPr lang="en-US" sz="1600" b="1" dirty="0">
                <a:latin typeface="Consolas" panose="020B0609020204030204" pitchFamily="49" charset="0"/>
              </a:rPr>
              <a:t>(v)| &gt; R</a:t>
            </a:r>
          </a:p>
          <a:p>
            <a:pPr marL="228600" lvl="1" indent="0">
              <a:buNone/>
            </a:pPr>
            <a:r>
              <a:rPr lang="en-US" dirty="0">
                <a:solidFill>
                  <a:schemeClr val="tx1">
                    <a:lumMod val="95000"/>
                    <a:lumOff val="5000"/>
                  </a:schemeClr>
                </a:solidFill>
                <a:latin typeface="Consolas" panose="020B0609020204030204" pitchFamily="49" charset="0"/>
              </a:rPr>
              <a:t>      </a:t>
            </a:r>
            <a:r>
              <a:rPr lang="en-US" b="1" dirty="0" err="1">
                <a:solidFill>
                  <a:schemeClr val="tx1">
                    <a:lumMod val="95000"/>
                    <a:lumOff val="5000"/>
                  </a:schemeClr>
                </a:solidFill>
                <a:latin typeface="Consolas" panose="020B0609020204030204" pitchFamily="49" charset="0"/>
              </a:rPr>
              <a:t>N</a:t>
            </a:r>
            <a:r>
              <a:rPr lang="en-US" b="1" baseline="-25000" dirty="0" err="1">
                <a:solidFill>
                  <a:schemeClr val="tx1">
                    <a:lumMod val="95000"/>
                    <a:lumOff val="5000"/>
                  </a:schemeClr>
                </a:solidFill>
                <a:latin typeface="Consolas" panose="020B0609020204030204" pitchFamily="49" charset="0"/>
              </a:rPr>
              <a:t>out</a:t>
            </a:r>
            <a:r>
              <a:rPr lang="en-US" b="1" dirty="0">
                <a:solidFill>
                  <a:schemeClr val="tx1">
                    <a:lumMod val="95000"/>
                    <a:lumOff val="5000"/>
                  </a:schemeClr>
                </a:solidFill>
                <a:latin typeface="Consolas" panose="020B0609020204030204" pitchFamily="49" charset="0"/>
              </a:rPr>
              <a:t>(v) </a:t>
            </a:r>
            <a:r>
              <a:rPr lang="en-US" b="1" dirty="0">
                <a:latin typeface="Consolas" panose="020B0609020204030204" pitchFamily="49" charset="0"/>
                <a:sym typeface="Wingdings" panose="05000000000000000000" pitchFamily="2" charset="2"/>
              </a:rPr>
              <a:t></a:t>
            </a:r>
            <a:r>
              <a:rPr lang="en-US" b="1" dirty="0">
                <a:solidFill>
                  <a:schemeClr val="tx1">
                    <a:lumMod val="95000"/>
                    <a:lumOff val="5000"/>
                  </a:schemeClr>
                </a:solidFill>
                <a:latin typeface="Consolas" panose="020B0609020204030204" pitchFamily="49" charset="0"/>
              </a:rPr>
              <a:t> </a:t>
            </a:r>
            <a:r>
              <a:rPr lang="en-US" b="1" dirty="0">
                <a:solidFill>
                  <a:schemeClr val="tx1">
                    <a:lumMod val="95000"/>
                    <a:lumOff val="5000"/>
                  </a:schemeClr>
                </a:solidFill>
                <a:latin typeface="Consolas" panose="020B0609020204030204" pitchFamily="49" charset="0"/>
                <a:sym typeface="Wingdings" panose="05000000000000000000" pitchFamily="2" charset="2"/>
              </a:rPr>
              <a:t>Prune(v, </a:t>
            </a:r>
            <a:r>
              <a:rPr lang="en-US" b="1" dirty="0" err="1">
                <a:solidFill>
                  <a:schemeClr val="tx1">
                    <a:lumMod val="95000"/>
                    <a:lumOff val="5000"/>
                  </a:schemeClr>
                </a:solidFill>
                <a:latin typeface="Consolas" panose="020B0609020204030204" pitchFamily="49" charset="0"/>
              </a:rPr>
              <a:t>N</a:t>
            </a:r>
            <a:r>
              <a:rPr lang="en-US" b="1" baseline="-25000" dirty="0" err="1">
                <a:solidFill>
                  <a:schemeClr val="tx1">
                    <a:lumMod val="95000"/>
                    <a:lumOff val="5000"/>
                  </a:schemeClr>
                </a:solidFill>
                <a:latin typeface="Consolas" panose="020B0609020204030204" pitchFamily="49" charset="0"/>
              </a:rPr>
              <a:t>out</a:t>
            </a:r>
            <a:r>
              <a:rPr lang="en-US" b="1" dirty="0">
                <a:solidFill>
                  <a:schemeClr val="tx1">
                    <a:lumMod val="95000"/>
                    <a:lumOff val="5000"/>
                  </a:schemeClr>
                </a:solidFill>
                <a:latin typeface="Consolas" panose="020B0609020204030204" pitchFamily="49" charset="0"/>
              </a:rPr>
              <a:t>(v), R, </a:t>
            </a:r>
            <a:r>
              <a:rPr lang="el-GR" b="1" dirty="0">
                <a:solidFill>
                  <a:schemeClr val="tx1">
                    <a:lumMod val="95000"/>
                    <a:lumOff val="5000"/>
                  </a:schemeClr>
                </a:solidFill>
              </a:rPr>
              <a:t>α</a:t>
            </a:r>
            <a:r>
              <a:rPr lang="en-US" b="1" dirty="0">
                <a:solidFill>
                  <a:schemeClr val="tx1">
                    <a:lumMod val="95000"/>
                    <a:lumOff val="5000"/>
                  </a:schemeClr>
                </a:solidFill>
                <a:latin typeface="Consolas" panose="020B0609020204030204" pitchFamily="49" charset="0"/>
              </a:rPr>
              <a:t>)</a:t>
            </a:r>
            <a:endParaRPr lang="en-US" sz="1400" b="1" dirty="0">
              <a:latin typeface="Consolas" panose="020B0609020204030204" pitchFamily="49" charset="0"/>
            </a:endParaRPr>
          </a:p>
        </p:txBody>
      </p:sp>
      <p:sp>
        <p:nvSpPr>
          <p:cNvPr id="2" name="Date Placeholder 1">
            <a:extLst>
              <a:ext uri="{FF2B5EF4-FFF2-40B4-BE49-F238E27FC236}">
                <a16:creationId xmlns:a16="http://schemas.microsoft.com/office/drawing/2014/main" id="{6F8219C2-BF76-4FC5-9DB7-556B5D3BA314}"/>
              </a:ext>
            </a:extLst>
          </p:cNvPr>
          <p:cNvSpPr>
            <a:spLocks noGrp="1"/>
          </p:cNvSpPr>
          <p:nvPr>
            <p:ph type="dt" sz="half" idx="10"/>
          </p:nvPr>
        </p:nvSpPr>
        <p:spPr/>
        <p:txBody>
          <a:bodyPr/>
          <a:lstStyle/>
          <a:p>
            <a:fld id="{08404F0F-5B77-42EA-B7E6-5EB6C14C1D69}" type="datetime1">
              <a:rPr lang="en-US" smtClean="0"/>
              <a:t>12-Oct-22</a:t>
            </a:fld>
            <a:endParaRPr lang="en-US"/>
          </a:p>
        </p:txBody>
      </p:sp>
      <p:sp>
        <p:nvSpPr>
          <p:cNvPr id="6" name="Slide Number Placeholder 5">
            <a:extLst>
              <a:ext uri="{FF2B5EF4-FFF2-40B4-BE49-F238E27FC236}">
                <a16:creationId xmlns:a16="http://schemas.microsoft.com/office/drawing/2014/main" id="{C1A7A0FC-B513-436E-BCC8-71AC33696755}"/>
              </a:ext>
            </a:extLst>
          </p:cNvPr>
          <p:cNvSpPr>
            <a:spLocks noGrp="1"/>
          </p:cNvSpPr>
          <p:nvPr>
            <p:ph type="sldNum" sz="quarter" idx="12"/>
          </p:nvPr>
        </p:nvSpPr>
        <p:spPr/>
        <p:txBody>
          <a:bodyPr>
            <a:normAutofit/>
          </a:bodyPr>
          <a:lstStyle/>
          <a:p>
            <a:fld id="{7BA31737-66ED-4538-8E4A-5B6F08D0267E}" type="slidenum">
              <a:rPr lang="en-US" smtClean="0"/>
              <a:t>11</a:t>
            </a:fld>
            <a:endParaRPr lang="en-US"/>
          </a:p>
        </p:txBody>
      </p:sp>
      <p:sp>
        <p:nvSpPr>
          <p:cNvPr id="12" name="Flowchart: Connector 11">
            <a:extLst>
              <a:ext uri="{FF2B5EF4-FFF2-40B4-BE49-F238E27FC236}">
                <a16:creationId xmlns:a16="http://schemas.microsoft.com/office/drawing/2014/main" id="{3F4D5EC8-FE33-4757-BECD-3EDEDA90CED2}"/>
              </a:ext>
            </a:extLst>
          </p:cNvPr>
          <p:cNvSpPr/>
          <p:nvPr/>
        </p:nvSpPr>
        <p:spPr>
          <a:xfrm>
            <a:off x="10038062" y="994803"/>
            <a:ext cx="93306" cy="83975"/>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291166AC-58B7-4B5B-AEF4-41A7F59B29C9}"/>
              </a:ext>
            </a:extLst>
          </p:cNvPr>
          <p:cNvSpPr/>
          <p:nvPr/>
        </p:nvSpPr>
        <p:spPr>
          <a:xfrm>
            <a:off x="9540992" y="2717995"/>
            <a:ext cx="45719" cy="4571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D4EC0F6-5CD8-48A8-803C-1AF3391EFCB2}"/>
              </a:ext>
            </a:extLst>
          </p:cNvPr>
          <p:cNvSpPr txBox="1"/>
          <p:nvPr/>
        </p:nvSpPr>
        <p:spPr>
          <a:xfrm>
            <a:off x="10057767" y="793835"/>
            <a:ext cx="198765" cy="461665"/>
          </a:xfrm>
          <a:prstGeom prst="rect">
            <a:avLst/>
          </a:prstGeom>
          <a:noFill/>
        </p:spPr>
        <p:txBody>
          <a:bodyPr wrap="square" rtlCol="0">
            <a:spAutoFit/>
          </a:bodyPr>
          <a:lstStyle/>
          <a:p>
            <a:r>
              <a:rPr lang="en-US" sz="2400" i="1" dirty="0">
                <a:latin typeface="+mj-lt"/>
              </a:rPr>
              <a:t>s</a:t>
            </a:r>
          </a:p>
        </p:txBody>
      </p:sp>
      <p:sp>
        <p:nvSpPr>
          <p:cNvPr id="30" name="TextBox 29">
            <a:extLst>
              <a:ext uri="{FF2B5EF4-FFF2-40B4-BE49-F238E27FC236}">
                <a16:creationId xmlns:a16="http://schemas.microsoft.com/office/drawing/2014/main" id="{063AB82D-A86D-4471-BD66-6FFFE462122B}"/>
              </a:ext>
            </a:extLst>
          </p:cNvPr>
          <p:cNvSpPr txBox="1"/>
          <p:nvPr/>
        </p:nvSpPr>
        <p:spPr>
          <a:xfrm>
            <a:off x="9340989" y="2617288"/>
            <a:ext cx="278918" cy="369332"/>
          </a:xfrm>
          <a:prstGeom prst="rect">
            <a:avLst/>
          </a:prstGeom>
          <a:noFill/>
        </p:spPr>
        <p:txBody>
          <a:bodyPr wrap="square" rtlCol="0">
            <a:spAutoFit/>
          </a:bodyPr>
          <a:lstStyle/>
          <a:p>
            <a:r>
              <a:rPr lang="en-US" b="1" i="1" dirty="0">
                <a:latin typeface="+mj-lt"/>
              </a:rPr>
              <a:t>p</a:t>
            </a:r>
            <a:endParaRPr lang="en-US" sz="2400" b="1" i="1" dirty="0">
              <a:latin typeface="+mj-lt"/>
            </a:endParaRPr>
          </a:p>
        </p:txBody>
      </p:sp>
      <p:sp>
        <p:nvSpPr>
          <p:cNvPr id="117" name="TextBox 116">
            <a:extLst>
              <a:ext uri="{FF2B5EF4-FFF2-40B4-BE49-F238E27FC236}">
                <a16:creationId xmlns:a16="http://schemas.microsoft.com/office/drawing/2014/main" id="{5FF7A937-6C98-B403-2EE6-6C376B4D3D9A}"/>
              </a:ext>
            </a:extLst>
          </p:cNvPr>
          <p:cNvSpPr txBox="1"/>
          <p:nvPr/>
        </p:nvSpPr>
        <p:spPr>
          <a:xfrm>
            <a:off x="9800828" y="159004"/>
            <a:ext cx="346570" cy="400110"/>
          </a:xfrm>
          <a:prstGeom prst="rect">
            <a:avLst/>
          </a:prstGeom>
          <a:noFill/>
        </p:spPr>
        <p:txBody>
          <a:bodyPr wrap="none" rtlCol="0">
            <a:spAutoFit/>
          </a:bodyPr>
          <a:lstStyle/>
          <a:p>
            <a:r>
              <a:rPr lang="en-US" sz="2000" b="1" dirty="0"/>
              <a:t>G</a:t>
            </a:r>
            <a:endParaRPr lang="en-US" b="1" dirty="0"/>
          </a:p>
        </p:txBody>
      </p:sp>
      <p:grpSp>
        <p:nvGrpSpPr>
          <p:cNvPr id="5" name="Group 4">
            <a:extLst>
              <a:ext uri="{FF2B5EF4-FFF2-40B4-BE49-F238E27FC236}">
                <a16:creationId xmlns:a16="http://schemas.microsoft.com/office/drawing/2014/main" id="{4A002958-03F5-02D3-7F48-BC7A7AABA41F}"/>
              </a:ext>
            </a:extLst>
          </p:cNvPr>
          <p:cNvGrpSpPr/>
          <p:nvPr/>
        </p:nvGrpSpPr>
        <p:grpSpPr>
          <a:xfrm>
            <a:off x="9174994" y="1212882"/>
            <a:ext cx="997451" cy="1857728"/>
            <a:chOff x="9179636" y="1215476"/>
            <a:chExt cx="997451" cy="1857728"/>
          </a:xfrm>
        </p:grpSpPr>
        <p:cxnSp>
          <p:nvCxnSpPr>
            <p:cNvPr id="31" name="Straight Connector 30">
              <a:extLst>
                <a:ext uri="{FF2B5EF4-FFF2-40B4-BE49-F238E27FC236}">
                  <a16:creationId xmlns:a16="http://schemas.microsoft.com/office/drawing/2014/main" id="{5C5EEB53-910B-4726-B8C6-42FD2D2A9551}"/>
                </a:ext>
              </a:extLst>
            </p:cNvPr>
            <p:cNvCxnSpPr>
              <a:cxnSpLocks/>
              <a:endCxn id="13" idx="1"/>
            </p:cNvCxnSpPr>
            <p:nvPr/>
          </p:nvCxnSpPr>
          <p:spPr>
            <a:xfrm>
              <a:off x="9179636" y="2595813"/>
              <a:ext cx="368051" cy="1288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3B4D0F-A899-40D0-AFC7-003FE5E53DE5}"/>
                </a:ext>
              </a:extLst>
            </p:cNvPr>
            <p:cNvCxnSpPr>
              <a:cxnSpLocks/>
              <a:endCxn id="13" idx="7"/>
            </p:cNvCxnSpPr>
            <p:nvPr/>
          </p:nvCxnSpPr>
          <p:spPr>
            <a:xfrm flipH="1">
              <a:off x="9580016" y="2587347"/>
              <a:ext cx="38272" cy="1373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DB10F3-A869-41DB-81B8-EE95FAE486D0}"/>
                </a:ext>
              </a:extLst>
            </p:cNvPr>
            <p:cNvCxnSpPr>
              <a:cxnSpLocks/>
              <a:endCxn id="13" idx="6"/>
            </p:cNvCxnSpPr>
            <p:nvPr/>
          </p:nvCxnSpPr>
          <p:spPr>
            <a:xfrm flipH="1">
              <a:off x="9586711" y="2692064"/>
              <a:ext cx="590376" cy="487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AFB550F-AF4F-4785-8EA1-423FA648A180}"/>
                </a:ext>
              </a:extLst>
            </p:cNvPr>
            <p:cNvCxnSpPr>
              <a:cxnSpLocks/>
              <a:endCxn id="13" idx="5"/>
            </p:cNvCxnSpPr>
            <p:nvPr/>
          </p:nvCxnSpPr>
          <p:spPr>
            <a:xfrm flipH="1" flipV="1">
              <a:off x="9580016" y="2757019"/>
              <a:ext cx="179682" cy="3161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D295372-933E-5AFF-71E5-E6FF0F2FE4CB}"/>
                </a:ext>
              </a:extLst>
            </p:cNvPr>
            <p:cNvCxnSpPr>
              <a:cxnSpLocks/>
              <a:endCxn id="13" idx="0"/>
            </p:cNvCxnSpPr>
            <p:nvPr/>
          </p:nvCxnSpPr>
          <p:spPr>
            <a:xfrm>
              <a:off x="9182985" y="1215476"/>
              <a:ext cx="380867" cy="1502519"/>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A146B0F4-49A8-DA47-EEEE-3106A178EFB1}"/>
              </a:ext>
            </a:extLst>
          </p:cNvPr>
          <p:cNvGrpSpPr/>
          <p:nvPr/>
        </p:nvGrpSpPr>
        <p:grpSpPr>
          <a:xfrm>
            <a:off x="9042546" y="1066480"/>
            <a:ext cx="1478191" cy="2008772"/>
            <a:chOff x="9042546" y="1066480"/>
            <a:chExt cx="1478191" cy="2008772"/>
          </a:xfrm>
        </p:grpSpPr>
        <p:cxnSp>
          <p:nvCxnSpPr>
            <p:cNvPr id="14" name="Straight Connector 13">
              <a:extLst>
                <a:ext uri="{FF2B5EF4-FFF2-40B4-BE49-F238E27FC236}">
                  <a16:creationId xmlns:a16="http://schemas.microsoft.com/office/drawing/2014/main" id="{D783E01E-F229-4F8F-B3EB-A6C7543AD7CC}"/>
                </a:ext>
              </a:extLst>
            </p:cNvPr>
            <p:cNvCxnSpPr>
              <a:cxnSpLocks/>
              <a:stCxn id="12" idx="3"/>
            </p:cNvCxnSpPr>
            <p:nvPr/>
          </p:nvCxnSpPr>
          <p:spPr>
            <a:xfrm flipH="1">
              <a:off x="9829056" y="1066480"/>
              <a:ext cx="222670" cy="720349"/>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7E14F9C9-B2EE-46D8-9513-D64CAEEEAEEA}"/>
                </a:ext>
              </a:extLst>
            </p:cNvPr>
            <p:cNvCxnSpPr>
              <a:cxnSpLocks/>
            </p:cNvCxnSpPr>
            <p:nvPr/>
          </p:nvCxnSpPr>
          <p:spPr>
            <a:xfrm flipH="1">
              <a:off x="9683499" y="1779694"/>
              <a:ext cx="152399" cy="320040"/>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1E586F11-0717-4D07-A4C4-0BBCF04FB067}"/>
                </a:ext>
              </a:extLst>
            </p:cNvPr>
            <p:cNvCxnSpPr>
              <a:cxnSpLocks/>
            </p:cNvCxnSpPr>
            <p:nvPr/>
          </p:nvCxnSpPr>
          <p:spPr>
            <a:xfrm flipH="1">
              <a:off x="9642115" y="2104232"/>
              <a:ext cx="41384" cy="166188"/>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59798CFE-EC70-403E-B438-F5B6E4D0716E}"/>
                </a:ext>
              </a:extLst>
            </p:cNvPr>
            <p:cNvCxnSpPr>
              <a:cxnSpLocks/>
            </p:cNvCxnSpPr>
            <p:nvPr/>
          </p:nvCxnSpPr>
          <p:spPr>
            <a:xfrm flipH="1">
              <a:off x="9346268" y="2547790"/>
              <a:ext cx="53766" cy="153893"/>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2B15D7CF-D1B7-41D3-AEC4-8E2A0B0FBE1C}"/>
                </a:ext>
              </a:extLst>
            </p:cNvPr>
            <p:cNvCxnSpPr>
              <a:cxnSpLocks/>
            </p:cNvCxnSpPr>
            <p:nvPr/>
          </p:nvCxnSpPr>
          <p:spPr>
            <a:xfrm flipV="1">
              <a:off x="9400034" y="2270420"/>
              <a:ext cx="242081" cy="277370"/>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AA8C8B5F-DCD7-07E7-4ACB-D536A6BAB8D9}"/>
                </a:ext>
              </a:extLst>
            </p:cNvPr>
            <p:cNvCxnSpPr>
              <a:cxnSpLocks/>
              <a:stCxn id="12" idx="4"/>
            </p:cNvCxnSpPr>
            <p:nvPr/>
          </p:nvCxnSpPr>
          <p:spPr>
            <a:xfrm>
              <a:off x="10084715" y="1078778"/>
              <a:ext cx="245418" cy="784608"/>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8256D89A-9852-3F9A-5CCB-2F1FD0DDA61E}"/>
                </a:ext>
              </a:extLst>
            </p:cNvPr>
            <p:cNvCxnSpPr>
              <a:cxnSpLocks/>
              <a:stCxn id="12" idx="3"/>
            </p:cNvCxnSpPr>
            <p:nvPr/>
          </p:nvCxnSpPr>
          <p:spPr>
            <a:xfrm flipH="1">
              <a:off x="9175918" y="1066480"/>
              <a:ext cx="875808" cy="155003"/>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46011BCF-225E-68DC-A92A-1985C1422A98}"/>
                </a:ext>
              </a:extLst>
            </p:cNvPr>
            <p:cNvCxnSpPr>
              <a:cxnSpLocks/>
            </p:cNvCxnSpPr>
            <p:nvPr/>
          </p:nvCxnSpPr>
          <p:spPr>
            <a:xfrm flipH="1">
              <a:off x="9210881" y="1708388"/>
              <a:ext cx="191896" cy="370954"/>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61" name="Straight Connector 60">
              <a:extLst>
                <a:ext uri="{FF2B5EF4-FFF2-40B4-BE49-F238E27FC236}">
                  <a16:creationId xmlns:a16="http://schemas.microsoft.com/office/drawing/2014/main" id="{597E637C-5341-1428-D316-1D0A52E55F49}"/>
                </a:ext>
              </a:extLst>
            </p:cNvPr>
            <p:cNvCxnSpPr>
              <a:cxnSpLocks/>
            </p:cNvCxnSpPr>
            <p:nvPr/>
          </p:nvCxnSpPr>
          <p:spPr>
            <a:xfrm flipH="1">
              <a:off x="9175918" y="2070399"/>
              <a:ext cx="34107" cy="535951"/>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64" name="Straight Connector 63">
              <a:extLst>
                <a:ext uri="{FF2B5EF4-FFF2-40B4-BE49-F238E27FC236}">
                  <a16:creationId xmlns:a16="http://schemas.microsoft.com/office/drawing/2014/main" id="{B36E677A-0400-5475-1833-E15EFCD2A5A4}"/>
                </a:ext>
              </a:extLst>
            </p:cNvPr>
            <p:cNvCxnSpPr>
              <a:cxnSpLocks/>
            </p:cNvCxnSpPr>
            <p:nvPr/>
          </p:nvCxnSpPr>
          <p:spPr>
            <a:xfrm flipH="1">
              <a:off x="9624563" y="2277270"/>
              <a:ext cx="14017" cy="307689"/>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65" name="Straight Connector 64">
              <a:extLst>
                <a:ext uri="{FF2B5EF4-FFF2-40B4-BE49-F238E27FC236}">
                  <a16:creationId xmlns:a16="http://schemas.microsoft.com/office/drawing/2014/main" id="{A86CB7BC-46D7-2FDE-5D46-1FBC494452FF}"/>
                </a:ext>
              </a:extLst>
            </p:cNvPr>
            <p:cNvCxnSpPr>
              <a:cxnSpLocks/>
            </p:cNvCxnSpPr>
            <p:nvPr/>
          </p:nvCxnSpPr>
          <p:spPr>
            <a:xfrm flipH="1">
              <a:off x="10115148" y="1863991"/>
              <a:ext cx="225814" cy="628969"/>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68" name="Straight Connector 67">
              <a:extLst>
                <a:ext uri="{FF2B5EF4-FFF2-40B4-BE49-F238E27FC236}">
                  <a16:creationId xmlns:a16="http://schemas.microsoft.com/office/drawing/2014/main" id="{BC86AFB1-6879-B899-BE92-4FF4057BD730}"/>
                </a:ext>
              </a:extLst>
            </p:cNvPr>
            <p:cNvCxnSpPr>
              <a:cxnSpLocks/>
            </p:cNvCxnSpPr>
            <p:nvPr/>
          </p:nvCxnSpPr>
          <p:spPr>
            <a:xfrm flipH="1">
              <a:off x="9829056" y="2471448"/>
              <a:ext cx="292708" cy="220616"/>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84" name="Straight Connector 83">
              <a:extLst>
                <a:ext uri="{FF2B5EF4-FFF2-40B4-BE49-F238E27FC236}">
                  <a16:creationId xmlns:a16="http://schemas.microsoft.com/office/drawing/2014/main" id="{231718E9-3552-3148-E729-A92D9A9E4A10}"/>
                </a:ext>
              </a:extLst>
            </p:cNvPr>
            <p:cNvCxnSpPr>
              <a:cxnSpLocks/>
            </p:cNvCxnSpPr>
            <p:nvPr/>
          </p:nvCxnSpPr>
          <p:spPr>
            <a:xfrm flipV="1">
              <a:off x="9759698" y="2692064"/>
              <a:ext cx="76200" cy="383188"/>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87" name="Straight Connector 86">
              <a:extLst>
                <a:ext uri="{FF2B5EF4-FFF2-40B4-BE49-F238E27FC236}">
                  <a16:creationId xmlns:a16="http://schemas.microsoft.com/office/drawing/2014/main" id="{8B19043E-4973-4830-DA6F-E2AA43EF1A3A}"/>
                </a:ext>
              </a:extLst>
            </p:cNvPr>
            <p:cNvCxnSpPr>
              <a:cxnSpLocks/>
            </p:cNvCxnSpPr>
            <p:nvPr/>
          </p:nvCxnSpPr>
          <p:spPr>
            <a:xfrm>
              <a:off x="10115148" y="2471448"/>
              <a:ext cx="61939" cy="220616"/>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91" name="Straight Connector 90">
              <a:extLst>
                <a:ext uri="{FF2B5EF4-FFF2-40B4-BE49-F238E27FC236}">
                  <a16:creationId xmlns:a16="http://schemas.microsoft.com/office/drawing/2014/main" id="{9694F97F-07FF-94BE-BD8A-720BA3C29EA6}"/>
                </a:ext>
              </a:extLst>
            </p:cNvPr>
            <p:cNvCxnSpPr>
              <a:cxnSpLocks/>
            </p:cNvCxnSpPr>
            <p:nvPr/>
          </p:nvCxnSpPr>
          <p:spPr>
            <a:xfrm flipV="1">
              <a:off x="10339761" y="1748275"/>
              <a:ext cx="180976" cy="125385"/>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94" name="Straight Connector 93">
              <a:extLst>
                <a:ext uri="{FF2B5EF4-FFF2-40B4-BE49-F238E27FC236}">
                  <a16:creationId xmlns:a16="http://schemas.microsoft.com/office/drawing/2014/main" id="{BA269199-8091-2748-0689-DA7FFA39B29A}"/>
                </a:ext>
              </a:extLst>
            </p:cNvPr>
            <p:cNvCxnSpPr>
              <a:cxnSpLocks/>
            </p:cNvCxnSpPr>
            <p:nvPr/>
          </p:nvCxnSpPr>
          <p:spPr>
            <a:xfrm flipV="1">
              <a:off x="9847934" y="1770466"/>
              <a:ext cx="159930" cy="16363"/>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98" name="Straight Connector 97">
              <a:extLst>
                <a:ext uri="{FF2B5EF4-FFF2-40B4-BE49-F238E27FC236}">
                  <a16:creationId xmlns:a16="http://schemas.microsoft.com/office/drawing/2014/main" id="{70219E9B-FB47-839E-5284-A1DBE91F40AC}"/>
                </a:ext>
              </a:extLst>
            </p:cNvPr>
            <p:cNvCxnSpPr>
              <a:cxnSpLocks/>
            </p:cNvCxnSpPr>
            <p:nvPr/>
          </p:nvCxnSpPr>
          <p:spPr>
            <a:xfrm flipV="1">
              <a:off x="10077185" y="1584622"/>
              <a:ext cx="159930" cy="16363"/>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100" name="Straight Connector 99">
              <a:extLst>
                <a:ext uri="{FF2B5EF4-FFF2-40B4-BE49-F238E27FC236}">
                  <a16:creationId xmlns:a16="http://schemas.microsoft.com/office/drawing/2014/main" id="{014407CA-157D-60A8-1DB0-7733DD41CB61}"/>
                </a:ext>
              </a:extLst>
            </p:cNvPr>
            <p:cNvCxnSpPr>
              <a:cxnSpLocks/>
            </p:cNvCxnSpPr>
            <p:nvPr/>
          </p:nvCxnSpPr>
          <p:spPr>
            <a:xfrm flipH="1" flipV="1">
              <a:off x="9189984" y="1234313"/>
              <a:ext cx="219792" cy="481456"/>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109" name="Straight Connector 108">
              <a:extLst>
                <a:ext uri="{FF2B5EF4-FFF2-40B4-BE49-F238E27FC236}">
                  <a16:creationId xmlns:a16="http://schemas.microsoft.com/office/drawing/2014/main" id="{C3C16D83-C861-4352-EE20-7E92C73F0038}"/>
                </a:ext>
              </a:extLst>
            </p:cNvPr>
            <p:cNvCxnSpPr>
              <a:cxnSpLocks/>
            </p:cNvCxnSpPr>
            <p:nvPr/>
          </p:nvCxnSpPr>
          <p:spPr>
            <a:xfrm flipV="1">
              <a:off x="9042546" y="1225120"/>
              <a:ext cx="140439" cy="173650"/>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112" name="Straight Connector 111">
              <a:extLst>
                <a:ext uri="{FF2B5EF4-FFF2-40B4-BE49-F238E27FC236}">
                  <a16:creationId xmlns:a16="http://schemas.microsoft.com/office/drawing/2014/main" id="{BED9CEB1-65E2-8226-E077-2311EEC59987}"/>
                </a:ext>
              </a:extLst>
            </p:cNvPr>
            <p:cNvCxnSpPr>
              <a:cxnSpLocks/>
            </p:cNvCxnSpPr>
            <p:nvPr/>
          </p:nvCxnSpPr>
          <p:spPr>
            <a:xfrm flipH="1">
              <a:off x="9412115" y="1513253"/>
              <a:ext cx="150060" cy="184311"/>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123" name="Straight Connector 122">
              <a:extLst>
                <a:ext uri="{FF2B5EF4-FFF2-40B4-BE49-F238E27FC236}">
                  <a16:creationId xmlns:a16="http://schemas.microsoft.com/office/drawing/2014/main" id="{5597916F-1F88-33EF-7B08-BAB9ED6612D3}"/>
                </a:ext>
              </a:extLst>
            </p:cNvPr>
            <p:cNvCxnSpPr>
              <a:cxnSpLocks/>
            </p:cNvCxnSpPr>
            <p:nvPr/>
          </p:nvCxnSpPr>
          <p:spPr>
            <a:xfrm flipH="1" flipV="1">
              <a:off x="9090043" y="1948470"/>
              <a:ext cx="107908" cy="117172"/>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164" name="Straight Connector 163">
              <a:extLst>
                <a:ext uri="{FF2B5EF4-FFF2-40B4-BE49-F238E27FC236}">
                  <a16:creationId xmlns:a16="http://schemas.microsoft.com/office/drawing/2014/main" id="{AD3499F2-4B97-5FEA-FEEB-7A3F904B6BFC}"/>
                </a:ext>
              </a:extLst>
            </p:cNvPr>
            <p:cNvCxnSpPr>
              <a:cxnSpLocks/>
            </p:cNvCxnSpPr>
            <p:nvPr/>
          </p:nvCxnSpPr>
          <p:spPr>
            <a:xfrm>
              <a:off x="9496117" y="1889878"/>
              <a:ext cx="173740" cy="222255"/>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167" name="Straight Connector 166">
              <a:extLst>
                <a:ext uri="{FF2B5EF4-FFF2-40B4-BE49-F238E27FC236}">
                  <a16:creationId xmlns:a16="http://schemas.microsoft.com/office/drawing/2014/main" id="{92CE5B79-CFD4-7B2F-028F-B4C5767EA782}"/>
                </a:ext>
              </a:extLst>
            </p:cNvPr>
            <p:cNvCxnSpPr>
              <a:cxnSpLocks/>
            </p:cNvCxnSpPr>
            <p:nvPr/>
          </p:nvCxnSpPr>
          <p:spPr>
            <a:xfrm>
              <a:off x="9777911" y="2492403"/>
              <a:ext cx="52764" cy="199661"/>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grpSp>
    </p:spTree>
    <p:custDataLst>
      <p:tags r:id="rId1"/>
    </p:custDataLst>
    <p:extLst>
      <p:ext uri="{BB962C8B-B14F-4D97-AF65-F5344CB8AC3E}">
        <p14:creationId xmlns:p14="http://schemas.microsoft.com/office/powerpoint/2010/main" val="1783724911"/>
      </p:ext>
    </p:extLst>
  </p:cSld>
  <p:clrMapOvr>
    <a:masterClrMapping/>
  </p:clrMapOvr>
  <mc:AlternateContent xmlns:mc="http://schemas.openxmlformats.org/markup-compatibility/2006" xmlns:p14="http://schemas.microsoft.com/office/powerpoint/2010/main">
    <mc:Choice Requires="p14">
      <p:transition spd="slow" p14:dur="2000" advTm="64197"/>
    </mc:Choice>
    <mc:Fallback xmlns="">
      <p:transition spd="slow" advTm="641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59003-5653-498C-8D45-652C0E1E278C}"/>
              </a:ext>
            </a:extLst>
          </p:cNvPr>
          <p:cNvSpPr>
            <a:spLocks noGrp="1"/>
          </p:cNvSpPr>
          <p:nvPr>
            <p:ph idx="1"/>
          </p:nvPr>
        </p:nvSpPr>
        <p:spPr>
          <a:xfrm>
            <a:off x="637398" y="1109973"/>
            <a:ext cx="7187001" cy="2477787"/>
          </a:xfrm>
          <a:solidFill>
            <a:schemeClr val="bg1">
              <a:lumMod val="85000"/>
            </a:schemeClr>
          </a:solidFill>
          <a:ln>
            <a:noFill/>
            <a:prstDash val="sysDash"/>
          </a:ln>
        </p:spPr>
        <p:txBody>
          <a:bodyPr>
            <a:normAutofit/>
          </a:bodyPr>
          <a:lstStyle/>
          <a:p>
            <a:pPr marL="228600" lvl="1" indent="0">
              <a:buNone/>
            </a:pPr>
            <a:r>
              <a:rPr lang="en-US" sz="1800" b="1" dirty="0" err="1">
                <a:latin typeface="Consolas" panose="020B0609020204030204" pitchFamily="49" charset="0"/>
              </a:rPr>
              <a:t>G.insert</a:t>
            </a:r>
            <a:r>
              <a:rPr lang="en-US" sz="1800" b="1" dirty="0">
                <a:latin typeface="Consolas" panose="020B0609020204030204" pitchFamily="49" charset="0"/>
              </a:rPr>
              <a:t>(p, </a:t>
            </a:r>
            <a:r>
              <a:rPr lang="en-US" sz="1800" b="1" dirty="0">
                <a:solidFill>
                  <a:schemeClr val="tx1"/>
                </a:solidFill>
                <a:latin typeface="Consolas" panose="020B0609020204030204" pitchFamily="49" charset="0"/>
                <a:sym typeface="Wingdings" panose="05000000000000000000" pitchFamily="2" charset="2"/>
              </a:rPr>
              <a:t>R, </a:t>
            </a:r>
            <a:r>
              <a:rPr lang="el-GR" sz="1800" b="1" dirty="0">
                <a:solidFill>
                  <a:schemeClr val="tx1"/>
                </a:solidFill>
              </a:rPr>
              <a:t>α</a:t>
            </a:r>
            <a:r>
              <a:rPr lang="en-US" sz="1800" b="1" dirty="0">
                <a:solidFill>
                  <a:schemeClr val="tx1"/>
                </a:solidFill>
                <a:latin typeface="Consolas" panose="020B0609020204030204" pitchFamily="49" charset="0"/>
                <a:sym typeface="Wingdings" panose="05000000000000000000" pitchFamily="2" charset="2"/>
              </a:rPr>
              <a:t>) </a:t>
            </a:r>
            <a:r>
              <a:rPr lang="en-US" sz="1800" dirty="0">
                <a:solidFill>
                  <a:schemeClr val="tx1">
                    <a:lumMod val="50000"/>
                    <a:lumOff val="50000"/>
                  </a:schemeClr>
                </a:solidFill>
                <a:latin typeface="Consolas" panose="020B0609020204030204" pitchFamily="49" charset="0"/>
              </a:rPr>
              <a:t>// R is degree bound, </a:t>
            </a:r>
            <a:r>
              <a:rPr lang="el-GR" sz="1800" dirty="0">
                <a:solidFill>
                  <a:schemeClr val="tx1">
                    <a:lumMod val="50000"/>
                    <a:lumOff val="50000"/>
                  </a:schemeClr>
                </a:solidFill>
              </a:rPr>
              <a:t>α</a:t>
            </a:r>
            <a:r>
              <a:rPr lang="en-US" sz="1800" dirty="0">
                <a:solidFill>
                  <a:schemeClr val="tx1">
                    <a:lumMod val="50000"/>
                    <a:lumOff val="50000"/>
                  </a:schemeClr>
                </a:solidFill>
              </a:rPr>
              <a:t>&gt;=1 constant</a:t>
            </a:r>
            <a:endParaRPr lang="en-US" sz="1800" dirty="0">
              <a:latin typeface="Consolas" panose="020B0609020204030204" pitchFamily="49" charset="0"/>
            </a:endParaRPr>
          </a:p>
          <a:p>
            <a:pPr marL="571500" lvl="1" indent="-342900">
              <a:buClr>
                <a:schemeClr val="tx1"/>
              </a:buClr>
              <a:buFont typeface="Wingdings" panose="05000000000000000000" pitchFamily="2" charset="2"/>
              <a:buChar char="q"/>
            </a:pPr>
            <a:r>
              <a:rPr lang="en-US" sz="1800" b="1" dirty="0">
                <a:solidFill>
                  <a:srgbClr val="FF0000"/>
                </a:solidFill>
                <a:latin typeface="Consolas" panose="020B0609020204030204" pitchFamily="49" charset="0"/>
              </a:rPr>
              <a:t>V</a:t>
            </a:r>
            <a:r>
              <a:rPr lang="en-US" sz="1800" dirty="0">
                <a:latin typeface="Consolas" panose="020B0609020204030204" pitchFamily="49" charset="0"/>
              </a:rPr>
              <a:t> </a:t>
            </a:r>
            <a:r>
              <a:rPr lang="en-US" sz="1800" dirty="0">
                <a:latin typeface="Consolas" panose="020B0609020204030204" pitchFamily="49" charset="0"/>
                <a:sym typeface="Wingdings" panose="05000000000000000000" pitchFamily="2" charset="2"/>
              </a:rPr>
              <a:t> </a:t>
            </a:r>
            <a:r>
              <a:rPr lang="en-US" sz="1800" dirty="0">
                <a:solidFill>
                  <a:schemeClr val="tx1"/>
                </a:solidFill>
                <a:latin typeface="Consolas" panose="020B0609020204030204" pitchFamily="49" charset="0"/>
              </a:rPr>
              <a:t>vertices</a:t>
            </a:r>
            <a:r>
              <a:rPr lang="en-US" sz="1800" dirty="0">
                <a:solidFill>
                  <a:srgbClr val="FF0000"/>
                </a:solidFill>
                <a:latin typeface="Consolas" panose="020B0609020204030204" pitchFamily="49" charset="0"/>
              </a:rPr>
              <a:t> visited by </a:t>
            </a:r>
            <a:r>
              <a:rPr lang="en-US" sz="1800" dirty="0" err="1">
                <a:solidFill>
                  <a:srgbClr val="FF0000"/>
                </a:solidFill>
                <a:latin typeface="Consolas" panose="020B0609020204030204" pitchFamily="49" charset="0"/>
              </a:rPr>
              <a:t>G.search</a:t>
            </a:r>
            <a:r>
              <a:rPr lang="en-US" sz="1800" dirty="0">
                <a:solidFill>
                  <a:srgbClr val="FF0000"/>
                </a:solidFill>
                <a:latin typeface="Consolas" panose="020B0609020204030204" pitchFamily="49" charset="0"/>
              </a:rPr>
              <a:t>(p) </a:t>
            </a:r>
            <a:r>
              <a:rPr lang="en-US" dirty="0">
                <a:solidFill>
                  <a:schemeClr val="bg1">
                    <a:lumMod val="50000"/>
                  </a:schemeClr>
                </a:solidFill>
                <a:latin typeface="Consolas" panose="020B0609020204030204" pitchFamily="49" charset="0"/>
              </a:rPr>
              <a:t>// |V|~5-10K</a:t>
            </a:r>
          </a:p>
          <a:p>
            <a:pPr marL="571500" lvl="1" indent="-342900">
              <a:buClr>
                <a:schemeClr val="tx1"/>
              </a:buClr>
              <a:buFont typeface="Wingdings" panose="05000000000000000000" pitchFamily="2" charset="2"/>
              <a:buChar char="q"/>
            </a:pPr>
            <a:r>
              <a:rPr lang="en-US" sz="1800" b="1" dirty="0">
                <a:solidFill>
                  <a:schemeClr val="accent1"/>
                </a:solidFill>
                <a:latin typeface="Consolas" panose="020B0609020204030204" pitchFamily="49" charset="0"/>
              </a:rPr>
              <a:t>V’</a:t>
            </a:r>
            <a:r>
              <a:rPr lang="en-US" sz="1800" dirty="0">
                <a:solidFill>
                  <a:schemeClr val="tx1"/>
                </a:solidFill>
                <a:latin typeface="Consolas" panose="020B0609020204030204" pitchFamily="49" charset="0"/>
                <a:sym typeface="Wingdings" panose="05000000000000000000" pitchFamily="2" charset="2"/>
              </a:rPr>
              <a:t> </a:t>
            </a:r>
            <a:r>
              <a:rPr lang="en-US" sz="1800" b="1" dirty="0">
                <a:solidFill>
                  <a:schemeClr val="tx1"/>
                </a:solidFill>
                <a:latin typeface="Consolas" panose="020B0609020204030204" pitchFamily="49" charset="0"/>
                <a:sym typeface="Wingdings" panose="05000000000000000000" pitchFamily="2" charset="2"/>
              </a:rPr>
              <a:t>Prune(p, </a:t>
            </a:r>
            <a:r>
              <a:rPr lang="en-US" sz="1800" b="1" dirty="0">
                <a:solidFill>
                  <a:srgbClr val="FF0000"/>
                </a:solidFill>
                <a:latin typeface="Consolas" panose="020B0609020204030204" pitchFamily="49" charset="0"/>
                <a:sym typeface="Wingdings" panose="05000000000000000000" pitchFamily="2" charset="2"/>
              </a:rPr>
              <a:t>V</a:t>
            </a:r>
            <a:r>
              <a:rPr lang="en-US" sz="1800" b="1" dirty="0">
                <a:solidFill>
                  <a:schemeClr val="tx1"/>
                </a:solidFill>
                <a:latin typeface="Consolas" panose="020B0609020204030204" pitchFamily="49" charset="0"/>
                <a:sym typeface="Wingdings" panose="05000000000000000000" pitchFamily="2" charset="2"/>
              </a:rPr>
              <a:t>, R, </a:t>
            </a:r>
            <a:r>
              <a:rPr lang="el-GR" sz="1800" b="1" dirty="0">
                <a:solidFill>
                  <a:schemeClr val="tx1"/>
                </a:solidFill>
              </a:rPr>
              <a:t>α</a:t>
            </a:r>
            <a:r>
              <a:rPr lang="en-US" sz="1800" b="1" dirty="0">
                <a:solidFill>
                  <a:schemeClr val="tx1"/>
                </a:solidFill>
                <a:latin typeface="Consolas" panose="020B0609020204030204" pitchFamily="49" charset="0"/>
                <a:sym typeface="Wingdings" panose="05000000000000000000" pitchFamily="2" charset="2"/>
              </a:rPr>
              <a:t>)</a:t>
            </a:r>
          </a:p>
          <a:p>
            <a:pPr marL="571500" lvl="1" indent="-342900">
              <a:buClr>
                <a:schemeClr val="tx1"/>
              </a:buClr>
              <a:buFont typeface="Wingdings" panose="05000000000000000000" pitchFamily="2" charset="2"/>
              <a:buChar char="q"/>
            </a:pPr>
            <a:r>
              <a:rPr lang="en-US" sz="1800" dirty="0">
                <a:latin typeface="Consolas" panose="020B0609020204030204" pitchFamily="49" charset="0"/>
              </a:rPr>
              <a:t>For all </a:t>
            </a:r>
            <a:r>
              <a:rPr lang="en-US" sz="1800" b="1" dirty="0">
                <a:solidFill>
                  <a:schemeClr val="accent1">
                    <a:lumMod val="75000"/>
                  </a:schemeClr>
                </a:solidFill>
                <a:latin typeface="Consolas" panose="020B0609020204030204" pitchFamily="49" charset="0"/>
              </a:rPr>
              <a:t>v ∈ V’</a:t>
            </a:r>
          </a:p>
          <a:p>
            <a:pPr marL="845820" lvl="2" indent="-342900">
              <a:buClr>
                <a:schemeClr val="tx1"/>
              </a:buClr>
              <a:buFont typeface="Arial" panose="020B0604020202020204" pitchFamily="34" charset="0"/>
              <a:buChar char="•"/>
            </a:pPr>
            <a:r>
              <a:rPr lang="en-US" dirty="0">
                <a:latin typeface="Consolas" panose="020B0609020204030204" pitchFamily="49" charset="0"/>
              </a:rPr>
              <a:t>add edges </a:t>
            </a:r>
            <a:r>
              <a:rPr lang="en-US" b="1" dirty="0">
                <a:solidFill>
                  <a:schemeClr val="accent1">
                    <a:lumMod val="75000"/>
                  </a:schemeClr>
                </a:solidFill>
                <a:latin typeface="Consolas" panose="020B0609020204030204" pitchFamily="49" charset="0"/>
              </a:rPr>
              <a:t>(</a:t>
            </a:r>
            <a:r>
              <a:rPr lang="en-US" b="1" dirty="0" err="1">
                <a:solidFill>
                  <a:schemeClr val="accent1">
                    <a:lumMod val="75000"/>
                  </a:schemeClr>
                </a:solidFill>
                <a:latin typeface="Consolas" panose="020B0609020204030204" pitchFamily="49" charset="0"/>
              </a:rPr>
              <a:t>p,v</a:t>
            </a:r>
            <a:r>
              <a:rPr lang="en-US" b="1" dirty="0">
                <a:solidFill>
                  <a:schemeClr val="accent1">
                    <a:lumMod val="75000"/>
                  </a:schemeClr>
                </a:solidFill>
                <a:latin typeface="Consolas" panose="020B0609020204030204" pitchFamily="49" charset="0"/>
              </a:rPr>
              <a:t>)</a:t>
            </a:r>
            <a:r>
              <a:rPr lang="en-US" dirty="0">
                <a:latin typeface="Consolas" panose="020B0609020204030204" pitchFamily="49" charset="0"/>
              </a:rPr>
              <a:t> and </a:t>
            </a:r>
            <a:r>
              <a:rPr lang="en-US" b="1" dirty="0">
                <a:solidFill>
                  <a:schemeClr val="accent1">
                    <a:lumMod val="75000"/>
                  </a:schemeClr>
                </a:solidFill>
                <a:latin typeface="Consolas" panose="020B0609020204030204" pitchFamily="49" charset="0"/>
              </a:rPr>
              <a:t>(</a:t>
            </a:r>
            <a:r>
              <a:rPr lang="en-US" b="1" dirty="0" err="1">
                <a:solidFill>
                  <a:schemeClr val="accent1">
                    <a:lumMod val="75000"/>
                  </a:schemeClr>
                </a:solidFill>
                <a:latin typeface="Consolas" panose="020B0609020204030204" pitchFamily="49" charset="0"/>
              </a:rPr>
              <a:t>v,p</a:t>
            </a:r>
            <a:r>
              <a:rPr lang="en-US" b="1" dirty="0">
                <a:solidFill>
                  <a:schemeClr val="accent1">
                    <a:lumMod val="75000"/>
                  </a:schemeClr>
                </a:solidFill>
                <a:latin typeface="Consolas" panose="020B0609020204030204" pitchFamily="49" charset="0"/>
              </a:rPr>
              <a:t>)</a:t>
            </a:r>
            <a:r>
              <a:rPr lang="en-US" dirty="0">
                <a:latin typeface="Consolas" panose="020B0609020204030204" pitchFamily="49" charset="0"/>
              </a:rPr>
              <a:t> to G</a:t>
            </a:r>
          </a:p>
          <a:p>
            <a:pPr marL="845820" lvl="2" indent="-342900">
              <a:buClr>
                <a:schemeClr val="tx1"/>
              </a:buClr>
              <a:buFont typeface="Arial" panose="020B0604020202020204" pitchFamily="34" charset="0"/>
              <a:buChar char="•"/>
            </a:pPr>
            <a:r>
              <a:rPr lang="en-US" sz="1600" dirty="0">
                <a:latin typeface="Consolas" panose="020B0609020204030204" pitchFamily="49" charset="0"/>
              </a:rPr>
              <a:t>if </a:t>
            </a:r>
            <a:r>
              <a:rPr lang="en-US" sz="1600" b="1" dirty="0">
                <a:latin typeface="Consolas" panose="020B0609020204030204" pitchFamily="49" charset="0"/>
              </a:rPr>
              <a:t>|</a:t>
            </a:r>
            <a:r>
              <a:rPr lang="en-US" sz="1600" b="1" dirty="0" err="1">
                <a:latin typeface="Consolas" panose="020B0609020204030204" pitchFamily="49" charset="0"/>
              </a:rPr>
              <a:t>N</a:t>
            </a:r>
            <a:r>
              <a:rPr lang="en-US" sz="1600" b="1" baseline="-25000" dirty="0" err="1">
                <a:latin typeface="Consolas" panose="020B0609020204030204" pitchFamily="49" charset="0"/>
              </a:rPr>
              <a:t>out</a:t>
            </a:r>
            <a:r>
              <a:rPr lang="en-US" sz="1600" b="1" dirty="0">
                <a:latin typeface="Consolas" panose="020B0609020204030204" pitchFamily="49" charset="0"/>
              </a:rPr>
              <a:t>(v)| &gt; R</a:t>
            </a:r>
          </a:p>
          <a:p>
            <a:pPr marL="228600" lvl="1" indent="0">
              <a:buNone/>
            </a:pPr>
            <a:r>
              <a:rPr lang="en-US" dirty="0">
                <a:solidFill>
                  <a:schemeClr val="tx1">
                    <a:lumMod val="95000"/>
                    <a:lumOff val="5000"/>
                  </a:schemeClr>
                </a:solidFill>
                <a:latin typeface="Consolas" panose="020B0609020204030204" pitchFamily="49" charset="0"/>
              </a:rPr>
              <a:t>      </a:t>
            </a:r>
            <a:r>
              <a:rPr lang="en-US" b="1" dirty="0" err="1">
                <a:solidFill>
                  <a:schemeClr val="tx1">
                    <a:lumMod val="95000"/>
                    <a:lumOff val="5000"/>
                  </a:schemeClr>
                </a:solidFill>
                <a:latin typeface="Consolas" panose="020B0609020204030204" pitchFamily="49" charset="0"/>
              </a:rPr>
              <a:t>N</a:t>
            </a:r>
            <a:r>
              <a:rPr lang="en-US" b="1" baseline="-25000" dirty="0" err="1">
                <a:solidFill>
                  <a:schemeClr val="tx1">
                    <a:lumMod val="95000"/>
                    <a:lumOff val="5000"/>
                  </a:schemeClr>
                </a:solidFill>
                <a:latin typeface="Consolas" panose="020B0609020204030204" pitchFamily="49" charset="0"/>
              </a:rPr>
              <a:t>out</a:t>
            </a:r>
            <a:r>
              <a:rPr lang="en-US" b="1" dirty="0">
                <a:solidFill>
                  <a:schemeClr val="tx1">
                    <a:lumMod val="95000"/>
                    <a:lumOff val="5000"/>
                  </a:schemeClr>
                </a:solidFill>
                <a:latin typeface="Consolas" panose="020B0609020204030204" pitchFamily="49" charset="0"/>
              </a:rPr>
              <a:t>(v) </a:t>
            </a:r>
            <a:r>
              <a:rPr lang="en-US" b="1" dirty="0">
                <a:latin typeface="Consolas" panose="020B0609020204030204" pitchFamily="49" charset="0"/>
                <a:sym typeface="Wingdings" panose="05000000000000000000" pitchFamily="2" charset="2"/>
              </a:rPr>
              <a:t></a:t>
            </a:r>
            <a:r>
              <a:rPr lang="en-US" b="1" dirty="0">
                <a:solidFill>
                  <a:schemeClr val="tx1">
                    <a:lumMod val="95000"/>
                    <a:lumOff val="5000"/>
                  </a:schemeClr>
                </a:solidFill>
                <a:latin typeface="Consolas" panose="020B0609020204030204" pitchFamily="49" charset="0"/>
              </a:rPr>
              <a:t> </a:t>
            </a:r>
            <a:r>
              <a:rPr lang="en-US" b="1" dirty="0">
                <a:solidFill>
                  <a:schemeClr val="tx1">
                    <a:lumMod val="95000"/>
                    <a:lumOff val="5000"/>
                  </a:schemeClr>
                </a:solidFill>
                <a:latin typeface="Consolas" panose="020B0609020204030204" pitchFamily="49" charset="0"/>
                <a:sym typeface="Wingdings" panose="05000000000000000000" pitchFamily="2" charset="2"/>
              </a:rPr>
              <a:t>Prune(v, </a:t>
            </a:r>
            <a:r>
              <a:rPr lang="en-US" b="1" dirty="0" err="1">
                <a:solidFill>
                  <a:schemeClr val="tx1">
                    <a:lumMod val="95000"/>
                    <a:lumOff val="5000"/>
                  </a:schemeClr>
                </a:solidFill>
                <a:latin typeface="Consolas" panose="020B0609020204030204" pitchFamily="49" charset="0"/>
              </a:rPr>
              <a:t>N</a:t>
            </a:r>
            <a:r>
              <a:rPr lang="en-US" b="1" baseline="-25000" dirty="0" err="1">
                <a:solidFill>
                  <a:schemeClr val="tx1">
                    <a:lumMod val="95000"/>
                    <a:lumOff val="5000"/>
                  </a:schemeClr>
                </a:solidFill>
                <a:latin typeface="Consolas" panose="020B0609020204030204" pitchFamily="49" charset="0"/>
              </a:rPr>
              <a:t>out</a:t>
            </a:r>
            <a:r>
              <a:rPr lang="en-US" b="1" dirty="0">
                <a:solidFill>
                  <a:schemeClr val="tx1">
                    <a:lumMod val="95000"/>
                    <a:lumOff val="5000"/>
                  </a:schemeClr>
                </a:solidFill>
                <a:latin typeface="Consolas" panose="020B0609020204030204" pitchFamily="49" charset="0"/>
              </a:rPr>
              <a:t>(v), R, </a:t>
            </a:r>
            <a:r>
              <a:rPr lang="el-GR" b="1" dirty="0">
                <a:solidFill>
                  <a:schemeClr val="tx1">
                    <a:lumMod val="95000"/>
                    <a:lumOff val="5000"/>
                  </a:schemeClr>
                </a:solidFill>
              </a:rPr>
              <a:t>α</a:t>
            </a:r>
            <a:r>
              <a:rPr lang="en-US" b="1" dirty="0">
                <a:solidFill>
                  <a:schemeClr val="tx1">
                    <a:lumMod val="95000"/>
                    <a:lumOff val="5000"/>
                  </a:schemeClr>
                </a:solidFill>
                <a:latin typeface="Consolas" panose="020B0609020204030204" pitchFamily="49" charset="0"/>
              </a:rPr>
              <a:t>)</a:t>
            </a:r>
            <a:endParaRPr lang="en-US" sz="1400" b="1" dirty="0">
              <a:latin typeface="Consolas" panose="020B0609020204030204" pitchFamily="49" charset="0"/>
            </a:endParaRPr>
          </a:p>
        </p:txBody>
      </p:sp>
      <p:sp>
        <p:nvSpPr>
          <p:cNvPr id="2" name="Date Placeholder 1">
            <a:extLst>
              <a:ext uri="{FF2B5EF4-FFF2-40B4-BE49-F238E27FC236}">
                <a16:creationId xmlns:a16="http://schemas.microsoft.com/office/drawing/2014/main" id="{6F8219C2-BF76-4FC5-9DB7-556B5D3BA314}"/>
              </a:ext>
            </a:extLst>
          </p:cNvPr>
          <p:cNvSpPr>
            <a:spLocks noGrp="1"/>
          </p:cNvSpPr>
          <p:nvPr>
            <p:ph type="dt" sz="half" idx="10"/>
          </p:nvPr>
        </p:nvSpPr>
        <p:spPr/>
        <p:txBody>
          <a:bodyPr/>
          <a:lstStyle/>
          <a:p>
            <a:fld id="{08404F0F-5B77-42EA-B7E6-5EB6C14C1D69}" type="datetime1">
              <a:rPr lang="en-US" smtClean="0"/>
              <a:t>12-Oct-22</a:t>
            </a:fld>
            <a:endParaRPr lang="en-US"/>
          </a:p>
        </p:txBody>
      </p:sp>
      <p:sp>
        <p:nvSpPr>
          <p:cNvPr id="6" name="Slide Number Placeholder 5">
            <a:extLst>
              <a:ext uri="{FF2B5EF4-FFF2-40B4-BE49-F238E27FC236}">
                <a16:creationId xmlns:a16="http://schemas.microsoft.com/office/drawing/2014/main" id="{C1A7A0FC-B513-436E-BCC8-71AC33696755}"/>
              </a:ext>
            </a:extLst>
          </p:cNvPr>
          <p:cNvSpPr>
            <a:spLocks noGrp="1"/>
          </p:cNvSpPr>
          <p:nvPr>
            <p:ph type="sldNum" sz="quarter" idx="12"/>
          </p:nvPr>
        </p:nvSpPr>
        <p:spPr/>
        <p:txBody>
          <a:bodyPr>
            <a:normAutofit/>
          </a:bodyPr>
          <a:lstStyle/>
          <a:p>
            <a:fld id="{7BA31737-66ED-4538-8E4A-5B6F08D0267E}" type="slidenum">
              <a:rPr lang="en-US" smtClean="0"/>
              <a:t>12</a:t>
            </a:fld>
            <a:endParaRPr lang="en-US"/>
          </a:p>
        </p:txBody>
      </p:sp>
      <p:sp>
        <p:nvSpPr>
          <p:cNvPr id="39" name="Content Placeholder 2">
            <a:extLst>
              <a:ext uri="{FF2B5EF4-FFF2-40B4-BE49-F238E27FC236}">
                <a16:creationId xmlns:a16="http://schemas.microsoft.com/office/drawing/2014/main" id="{040F8C62-94D5-4BD7-96DC-3300F0045242}"/>
              </a:ext>
            </a:extLst>
          </p:cNvPr>
          <p:cNvSpPr txBox="1">
            <a:spLocks/>
          </p:cNvSpPr>
          <p:nvPr/>
        </p:nvSpPr>
        <p:spPr>
          <a:xfrm>
            <a:off x="3827751" y="4380940"/>
            <a:ext cx="7197101" cy="1944912"/>
          </a:xfrm>
          <a:prstGeom prst="rect">
            <a:avLst/>
          </a:prstGeom>
          <a:solidFill>
            <a:schemeClr val="bg1">
              <a:lumMod val="8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Consolas" panose="020B0609020204030204" pitchFamily="49" charset="0"/>
                <a:sym typeface="Wingdings" panose="05000000000000000000" pitchFamily="2" charset="2"/>
              </a:rPr>
              <a:t>Prune(p, V, R, </a:t>
            </a:r>
            <a:r>
              <a:rPr lang="el-GR" sz="1600" b="1" dirty="0">
                <a:latin typeface="Consolas" panose="020B0609020204030204" pitchFamily="49" charset="0"/>
              </a:rPr>
              <a:t>α</a:t>
            </a:r>
            <a:r>
              <a:rPr lang="en-US" sz="1600" b="1" dirty="0">
                <a:latin typeface="Consolas" panose="020B0609020204030204" pitchFamily="49" charset="0"/>
                <a:sym typeface="Wingdings" panose="05000000000000000000" pitchFamily="2" charset="2"/>
              </a:rPr>
              <a:t>) returns </a:t>
            </a:r>
            <a:r>
              <a:rPr lang="en-US" sz="1600" b="1" dirty="0">
                <a:solidFill>
                  <a:schemeClr val="accent6"/>
                </a:solidFill>
                <a:latin typeface="Consolas" panose="020B0609020204030204" pitchFamily="49" charset="0"/>
                <a:sym typeface="Wingdings" panose="05000000000000000000" pitchFamily="2" charset="2"/>
              </a:rPr>
              <a:t>V’</a:t>
            </a:r>
            <a:r>
              <a:rPr lang="en-US" sz="1600" b="1" dirty="0">
                <a:latin typeface="Consolas" panose="020B0609020204030204" pitchFamily="49" charset="0"/>
                <a:sym typeface="Wingdings" panose="05000000000000000000" pitchFamily="2" charset="2"/>
              </a:rPr>
              <a:t> </a:t>
            </a:r>
            <a:r>
              <a:rPr lang="en-US" sz="1600" dirty="0">
                <a:solidFill>
                  <a:schemeClr val="tx1">
                    <a:lumMod val="50000"/>
                    <a:lumOff val="50000"/>
                  </a:schemeClr>
                </a:solidFill>
                <a:latin typeface="Consolas" panose="020B0609020204030204" pitchFamily="49" charset="0"/>
              </a:rPr>
              <a:t>// |V’|&lt;R is degree, </a:t>
            </a:r>
            <a:r>
              <a:rPr lang="el-GR" sz="1600" dirty="0">
                <a:solidFill>
                  <a:schemeClr val="tx1">
                    <a:lumMod val="50000"/>
                    <a:lumOff val="50000"/>
                  </a:schemeClr>
                </a:solidFill>
              </a:rPr>
              <a:t>α</a:t>
            </a:r>
            <a:r>
              <a:rPr lang="en-US" sz="1600" dirty="0">
                <a:solidFill>
                  <a:schemeClr val="tx1">
                    <a:lumMod val="50000"/>
                    <a:lumOff val="50000"/>
                  </a:schemeClr>
                </a:solidFill>
              </a:rPr>
              <a:t> typically 1.2</a:t>
            </a:r>
            <a:endParaRPr lang="en-US" sz="1600" dirty="0">
              <a:latin typeface="Consolas" panose="020B0609020204030204" pitchFamily="49" charset="0"/>
              <a:sym typeface="Wingdings" panose="05000000000000000000" pitchFamily="2" charset="2"/>
            </a:endParaRPr>
          </a:p>
          <a:p>
            <a:pPr>
              <a:buFont typeface="Wingdings" panose="05000000000000000000" pitchFamily="2" charset="2"/>
              <a:buChar char="q"/>
            </a:pPr>
            <a:r>
              <a:rPr lang="en-US" sz="1600" dirty="0">
                <a:latin typeface="Consolas" panose="020B0609020204030204" pitchFamily="49" charset="0"/>
                <a:sym typeface="Wingdings" panose="05000000000000000000" pitchFamily="2" charset="2"/>
              </a:rPr>
              <a:t>Sort </a:t>
            </a:r>
            <a:r>
              <a:rPr lang="en-US" sz="1600" b="1" dirty="0">
                <a:latin typeface="Consolas" panose="020B0609020204030204" pitchFamily="49" charset="0"/>
                <a:sym typeface="Wingdings" panose="05000000000000000000" pitchFamily="2" charset="2"/>
              </a:rPr>
              <a:t>V</a:t>
            </a:r>
            <a:r>
              <a:rPr lang="en-US" sz="1600" dirty="0">
                <a:latin typeface="Consolas" panose="020B0609020204030204" pitchFamily="49" charset="0"/>
                <a:sym typeface="Wingdings" panose="05000000000000000000" pitchFamily="2" charset="2"/>
              </a:rPr>
              <a:t> in increasing order of distance from </a:t>
            </a:r>
            <a:r>
              <a:rPr lang="en-US" sz="1600" b="1" dirty="0">
                <a:latin typeface="Consolas" panose="020B0609020204030204" pitchFamily="49" charset="0"/>
                <a:sym typeface="Wingdings" panose="05000000000000000000" pitchFamily="2" charset="2"/>
              </a:rPr>
              <a:t>p</a:t>
            </a:r>
          </a:p>
          <a:p>
            <a:pPr>
              <a:buFont typeface="Wingdings" panose="05000000000000000000" pitchFamily="2" charset="2"/>
              <a:buChar char="q"/>
            </a:pPr>
            <a:r>
              <a:rPr lang="en-US" sz="1600" b="1" dirty="0">
                <a:solidFill>
                  <a:schemeClr val="accent6"/>
                </a:solidFill>
                <a:latin typeface="Consolas" panose="020B0609020204030204" pitchFamily="49" charset="0"/>
                <a:sym typeface="Wingdings" panose="05000000000000000000" pitchFamily="2" charset="2"/>
              </a:rPr>
              <a:t>V’ {v</a:t>
            </a:r>
            <a:r>
              <a:rPr lang="en-US" sz="1600" b="1" baseline="-25000" dirty="0">
                <a:solidFill>
                  <a:schemeClr val="accent6"/>
                </a:solidFill>
                <a:latin typeface="Consolas" panose="020B0609020204030204" pitchFamily="49" charset="0"/>
                <a:sym typeface="Wingdings" panose="05000000000000000000" pitchFamily="2" charset="2"/>
              </a:rPr>
              <a:t>1</a:t>
            </a:r>
            <a:r>
              <a:rPr lang="en-US" sz="1600" b="1" dirty="0">
                <a:solidFill>
                  <a:schemeClr val="accent6"/>
                </a:solidFill>
                <a:latin typeface="Consolas" panose="020B0609020204030204" pitchFamily="49" charset="0"/>
                <a:sym typeface="Wingdings" panose="05000000000000000000" pitchFamily="2" charset="2"/>
              </a:rPr>
              <a:t>}</a:t>
            </a:r>
          </a:p>
          <a:p>
            <a:pPr>
              <a:buFont typeface="Wingdings" panose="05000000000000000000" pitchFamily="2" charset="2"/>
              <a:buChar char="q"/>
            </a:pPr>
            <a:r>
              <a:rPr lang="en-US" sz="1600" dirty="0">
                <a:latin typeface="Consolas" panose="020B0609020204030204" pitchFamily="49" charset="0"/>
              </a:rPr>
              <a:t>for </a:t>
            </a:r>
            <a:r>
              <a:rPr lang="en-US" sz="1600" b="1" dirty="0">
                <a:latin typeface="Consolas" panose="020B0609020204030204" pitchFamily="49" charset="0"/>
              </a:rPr>
              <a:t>i</a:t>
            </a:r>
            <a:r>
              <a:rPr lang="en-US" sz="1600" b="1" i="1" dirty="0">
                <a:latin typeface="Consolas" panose="020B0609020204030204" pitchFamily="49" charset="0"/>
              </a:rPr>
              <a:t> </a:t>
            </a:r>
            <a:r>
              <a:rPr lang="en-US" sz="1600" b="1" dirty="0">
                <a:latin typeface="Consolas" panose="020B0609020204030204" pitchFamily="49" charset="0"/>
              </a:rPr>
              <a:t>∈ {2, …, |V|}</a:t>
            </a:r>
            <a:r>
              <a:rPr lang="en-US" sz="1600" dirty="0">
                <a:latin typeface="Consolas" panose="020B0609020204030204" pitchFamily="49" charset="0"/>
              </a:rPr>
              <a:t> while </a:t>
            </a:r>
            <a:r>
              <a:rPr lang="en-US" sz="1600" b="1" dirty="0">
                <a:latin typeface="Consolas" panose="020B0609020204030204" pitchFamily="49" charset="0"/>
              </a:rPr>
              <a:t>|V’| &lt; R</a:t>
            </a:r>
          </a:p>
          <a:p>
            <a:pPr lvl="1">
              <a:buFont typeface="Wingdings" panose="05000000000000000000" pitchFamily="2" charset="2"/>
              <a:buChar char="q"/>
            </a:pPr>
            <a:r>
              <a:rPr lang="en-US" sz="1600" b="1" dirty="0">
                <a:latin typeface="Consolas" panose="020B0609020204030204" pitchFamily="49" charset="0"/>
              </a:rPr>
              <a:t>if for any v ∈ V’, d(</a:t>
            </a:r>
            <a:r>
              <a:rPr lang="en-US" sz="1600" b="1" dirty="0" err="1">
                <a:latin typeface="Consolas" panose="020B0609020204030204" pitchFamily="49" charset="0"/>
              </a:rPr>
              <a:t>v,v</a:t>
            </a:r>
            <a:r>
              <a:rPr lang="en-US" sz="1600" b="1" baseline="-25000" dirty="0" err="1">
                <a:latin typeface="Consolas" panose="020B0609020204030204" pitchFamily="49" charset="0"/>
              </a:rPr>
              <a:t>i</a:t>
            </a:r>
            <a:r>
              <a:rPr lang="en-US" sz="1600" b="1" dirty="0">
                <a:latin typeface="Consolas" panose="020B0609020204030204" pitchFamily="49" charset="0"/>
              </a:rPr>
              <a:t>) &lt; d(</a:t>
            </a:r>
            <a:r>
              <a:rPr lang="en-US" sz="1600" b="1" dirty="0" err="1">
                <a:latin typeface="Consolas" panose="020B0609020204030204" pitchFamily="49" charset="0"/>
              </a:rPr>
              <a:t>p,v</a:t>
            </a:r>
            <a:r>
              <a:rPr lang="en-US" sz="1600" b="1" baseline="-25000" dirty="0" err="1">
                <a:latin typeface="Consolas" panose="020B0609020204030204" pitchFamily="49" charset="0"/>
              </a:rPr>
              <a:t>i</a:t>
            </a:r>
            <a:r>
              <a:rPr lang="en-US" sz="1600" b="1" dirty="0">
                <a:latin typeface="Consolas" panose="020B0609020204030204" pitchFamily="49" charset="0"/>
              </a:rPr>
              <a:t>)/</a:t>
            </a:r>
            <a:r>
              <a:rPr lang="el-GR" sz="1600" b="1" dirty="0">
                <a:latin typeface="Consolas" panose="020B0609020204030204" pitchFamily="49" charset="0"/>
              </a:rPr>
              <a:t>α</a:t>
            </a:r>
            <a:r>
              <a:rPr lang="en-US" sz="1600" b="1" dirty="0">
                <a:latin typeface="Consolas" panose="020B0609020204030204" pitchFamily="49" charset="0"/>
              </a:rPr>
              <a:t>, skip i &amp; continue</a:t>
            </a:r>
          </a:p>
          <a:p>
            <a:pPr lvl="1">
              <a:buFont typeface="Wingdings" panose="05000000000000000000" pitchFamily="2" charset="2"/>
              <a:buChar char="q"/>
            </a:pPr>
            <a:r>
              <a:rPr lang="en-US" sz="1600" b="1" dirty="0">
                <a:latin typeface="Consolas" panose="020B0609020204030204" pitchFamily="49" charset="0"/>
              </a:rPr>
              <a:t>else, add </a:t>
            </a:r>
            <a:r>
              <a:rPr lang="en-US" sz="1600" b="1" dirty="0">
                <a:solidFill>
                  <a:schemeClr val="accent6"/>
                </a:solidFill>
                <a:latin typeface="Consolas" panose="020B0609020204030204" pitchFamily="49" charset="0"/>
              </a:rPr>
              <a:t>v</a:t>
            </a:r>
            <a:r>
              <a:rPr lang="en-US" sz="1600" b="1" baseline="-25000" dirty="0">
                <a:solidFill>
                  <a:schemeClr val="accent6"/>
                </a:solidFill>
                <a:latin typeface="Consolas" panose="020B0609020204030204" pitchFamily="49" charset="0"/>
              </a:rPr>
              <a:t>i</a:t>
            </a:r>
            <a:r>
              <a:rPr lang="en-US" sz="1600" b="1" dirty="0">
                <a:solidFill>
                  <a:schemeClr val="accent6"/>
                </a:solidFill>
                <a:latin typeface="Consolas" panose="020B0609020204030204" pitchFamily="49" charset="0"/>
              </a:rPr>
              <a:t> to V’</a:t>
            </a:r>
            <a:endParaRPr lang="en-US" sz="1600" dirty="0">
              <a:solidFill>
                <a:schemeClr val="accent6"/>
              </a:solidFill>
              <a:latin typeface="Consolas" panose="020B0609020204030204" pitchFamily="49" charset="0"/>
            </a:endParaRPr>
          </a:p>
        </p:txBody>
      </p:sp>
      <p:cxnSp>
        <p:nvCxnSpPr>
          <p:cNvPr id="43" name="Straight Arrow Connector 42">
            <a:extLst>
              <a:ext uri="{FF2B5EF4-FFF2-40B4-BE49-F238E27FC236}">
                <a16:creationId xmlns:a16="http://schemas.microsoft.com/office/drawing/2014/main" id="{C3B4EEB1-CD1F-4950-872F-FD0CB13496A7}"/>
              </a:ext>
            </a:extLst>
          </p:cNvPr>
          <p:cNvCxnSpPr>
            <a:cxnSpLocks/>
            <a:stCxn id="192" idx="5"/>
            <a:endCxn id="205" idx="1"/>
          </p:cNvCxnSpPr>
          <p:nvPr/>
        </p:nvCxnSpPr>
        <p:spPr>
          <a:xfrm flipV="1">
            <a:off x="1914391" y="5266230"/>
            <a:ext cx="1395467" cy="16940"/>
          </a:xfrm>
          <a:prstGeom prst="straightConnector1">
            <a:avLst/>
          </a:prstGeom>
          <a:ln w="12700">
            <a:solidFill>
              <a:schemeClr val="accent1">
                <a:lumMod val="60000"/>
                <a:lumOff val="40000"/>
              </a:schemeClr>
            </a:solidFill>
            <a:tailEnd type="triangle" w="sm" len="lg"/>
          </a:ln>
        </p:spPr>
        <p:style>
          <a:lnRef idx="1">
            <a:schemeClr val="accent1"/>
          </a:lnRef>
          <a:fillRef idx="0">
            <a:schemeClr val="accent1"/>
          </a:fillRef>
          <a:effectRef idx="0">
            <a:schemeClr val="accent1"/>
          </a:effectRef>
          <a:fontRef idx="minor">
            <a:schemeClr val="tx1"/>
          </a:fontRef>
        </p:style>
      </p:cxnSp>
      <p:sp>
        <p:nvSpPr>
          <p:cNvPr id="52" name="Multiplication Sign 51">
            <a:extLst>
              <a:ext uri="{FF2B5EF4-FFF2-40B4-BE49-F238E27FC236}">
                <a16:creationId xmlns:a16="http://schemas.microsoft.com/office/drawing/2014/main" id="{B4F7939F-83D2-4FFF-A9B2-43ABCC9D0D09}"/>
              </a:ext>
            </a:extLst>
          </p:cNvPr>
          <p:cNvSpPr/>
          <p:nvPr/>
        </p:nvSpPr>
        <p:spPr>
          <a:xfrm>
            <a:off x="1973934" y="4904112"/>
            <a:ext cx="340844" cy="3328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a:extLst>
              <a:ext uri="{FF2B5EF4-FFF2-40B4-BE49-F238E27FC236}">
                <a16:creationId xmlns:a16="http://schemas.microsoft.com/office/drawing/2014/main" id="{01939D95-D37F-7C36-C7A8-BBD729EE9C95}"/>
              </a:ext>
            </a:extLst>
          </p:cNvPr>
          <p:cNvSpPr txBox="1"/>
          <p:nvPr/>
        </p:nvSpPr>
        <p:spPr>
          <a:xfrm>
            <a:off x="1680761" y="5209489"/>
            <a:ext cx="278918" cy="369332"/>
          </a:xfrm>
          <a:prstGeom prst="rect">
            <a:avLst/>
          </a:prstGeom>
          <a:noFill/>
        </p:spPr>
        <p:txBody>
          <a:bodyPr wrap="square" rtlCol="0">
            <a:spAutoFit/>
          </a:bodyPr>
          <a:lstStyle/>
          <a:p>
            <a:r>
              <a:rPr lang="en-US" b="1" i="1" dirty="0">
                <a:latin typeface="+mj-lt"/>
              </a:rPr>
              <a:t>p</a:t>
            </a:r>
            <a:endParaRPr lang="en-US" sz="2400" b="1" i="1" dirty="0">
              <a:latin typeface="+mj-lt"/>
            </a:endParaRPr>
          </a:p>
        </p:txBody>
      </p:sp>
      <p:sp>
        <p:nvSpPr>
          <p:cNvPr id="192" name="Oval 191">
            <a:extLst>
              <a:ext uri="{FF2B5EF4-FFF2-40B4-BE49-F238E27FC236}">
                <a16:creationId xmlns:a16="http://schemas.microsoft.com/office/drawing/2014/main" id="{73100A8E-BD34-DEBF-3E77-93F110D1DC0A}"/>
              </a:ext>
            </a:extLst>
          </p:cNvPr>
          <p:cNvSpPr/>
          <p:nvPr/>
        </p:nvSpPr>
        <p:spPr>
          <a:xfrm>
            <a:off x="1875367" y="524414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F25BB60-1879-1CAB-DC63-F50A08A45F5F}"/>
              </a:ext>
            </a:extLst>
          </p:cNvPr>
          <p:cNvGrpSpPr/>
          <p:nvPr/>
        </p:nvGrpSpPr>
        <p:grpSpPr>
          <a:xfrm>
            <a:off x="1205346" y="5105199"/>
            <a:ext cx="360969" cy="338554"/>
            <a:chOff x="1205346" y="5105199"/>
            <a:chExt cx="360969" cy="338554"/>
          </a:xfrm>
        </p:grpSpPr>
        <p:sp>
          <p:nvSpPr>
            <p:cNvPr id="194" name="TextBox 193">
              <a:extLst>
                <a:ext uri="{FF2B5EF4-FFF2-40B4-BE49-F238E27FC236}">
                  <a16:creationId xmlns:a16="http://schemas.microsoft.com/office/drawing/2014/main" id="{FF781769-35EC-408B-5F68-DB9DB00C9AE8}"/>
                </a:ext>
              </a:extLst>
            </p:cNvPr>
            <p:cNvSpPr txBox="1"/>
            <p:nvPr/>
          </p:nvSpPr>
          <p:spPr>
            <a:xfrm>
              <a:off x="1205346" y="5105199"/>
              <a:ext cx="360969" cy="338554"/>
            </a:xfrm>
            <a:prstGeom prst="rect">
              <a:avLst/>
            </a:prstGeom>
            <a:noFill/>
          </p:spPr>
          <p:txBody>
            <a:bodyPr wrap="square" rtlCol="0">
              <a:spAutoFit/>
            </a:bodyPr>
            <a:lstStyle/>
            <a:p>
              <a:r>
                <a:rPr lang="en-US" sz="1600" b="1" i="1" dirty="0">
                  <a:latin typeface="+mj-lt"/>
                </a:rPr>
                <a:t>v</a:t>
              </a:r>
              <a:r>
                <a:rPr lang="en-US" sz="1600" b="1" i="1" baseline="-25000" dirty="0">
                  <a:latin typeface="+mj-lt"/>
                </a:rPr>
                <a:t>1</a:t>
              </a:r>
              <a:endParaRPr lang="en-US" sz="2400" b="1" i="1" baseline="-25000" dirty="0">
                <a:latin typeface="+mj-lt"/>
              </a:endParaRPr>
            </a:p>
          </p:txBody>
        </p:sp>
        <p:sp>
          <p:nvSpPr>
            <p:cNvPr id="195" name="Oval 194">
              <a:extLst>
                <a:ext uri="{FF2B5EF4-FFF2-40B4-BE49-F238E27FC236}">
                  <a16:creationId xmlns:a16="http://schemas.microsoft.com/office/drawing/2014/main" id="{92C34FE1-CFBA-68E5-92AD-856B9BB94C63}"/>
                </a:ext>
              </a:extLst>
            </p:cNvPr>
            <p:cNvSpPr/>
            <p:nvPr/>
          </p:nvSpPr>
          <p:spPr>
            <a:xfrm>
              <a:off x="1493432" y="537026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0" name="Straight Arrow Connector 209">
            <a:extLst>
              <a:ext uri="{FF2B5EF4-FFF2-40B4-BE49-F238E27FC236}">
                <a16:creationId xmlns:a16="http://schemas.microsoft.com/office/drawing/2014/main" id="{B79F3319-F94F-A006-526F-F17C42C48147}"/>
              </a:ext>
            </a:extLst>
          </p:cNvPr>
          <p:cNvCxnSpPr>
            <a:cxnSpLocks/>
            <a:stCxn id="192" idx="4"/>
            <a:endCxn id="197" idx="0"/>
          </p:cNvCxnSpPr>
          <p:nvPr/>
        </p:nvCxnSpPr>
        <p:spPr>
          <a:xfrm>
            <a:off x="1898227" y="5289865"/>
            <a:ext cx="189481" cy="449727"/>
          </a:xfrm>
          <a:prstGeom prst="straightConnector1">
            <a:avLst/>
          </a:prstGeom>
          <a:ln w="12700">
            <a:solidFill>
              <a:schemeClr val="accent1">
                <a:lumMod val="60000"/>
                <a:lumOff val="40000"/>
              </a:schemeClr>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B2DECDEF-D0A1-6F72-111F-DE5F0F627952}"/>
              </a:ext>
            </a:extLst>
          </p:cNvPr>
          <p:cNvCxnSpPr>
            <a:cxnSpLocks/>
            <a:stCxn id="192" idx="2"/>
          </p:cNvCxnSpPr>
          <p:nvPr/>
        </p:nvCxnSpPr>
        <p:spPr>
          <a:xfrm flipH="1">
            <a:off x="1550788" y="5267006"/>
            <a:ext cx="324579" cy="120197"/>
          </a:xfrm>
          <a:prstGeom prst="straightConnector1">
            <a:avLst/>
          </a:prstGeom>
          <a:ln w="12700">
            <a:solidFill>
              <a:schemeClr val="accent1">
                <a:lumMod val="60000"/>
                <a:lumOff val="40000"/>
              </a:schemeClr>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EEA5CC33-A528-C92A-5825-EBEE63427729}"/>
              </a:ext>
            </a:extLst>
          </p:cNvPr>
          <p:cNvCxnSpPr>
            <a:cxnSpLocks/>
            <a:stCxn id="192" idx="0"/>
            <a:endCxn id="203" idx="5"/>
          </p:cNvCxnSpPr>
          <p:nvPr/>
        </p:nvCxnSpPr>
        <p:spPr>
          <a:xfrm flipH="1" flipV="1">
            <a:off x="1871133" y="4701285"/>
            <a:ext cx="27094" cy="542861"/>
          </a:xfrm>
          <a:prstGeom prst="straightConnector1">
            <a:avLst/>
          </a:prstGeom>
          <a:ln w="12700">
            <a:solidFill>
              <a:schemeClr val="accent1">
                <a:lumMod val="60000"/>
                <a:lumOff val="40000"/>
              </a:schemeClr>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D79DCB11-94BD-20AE-7769-641CF6517610}"/>
              </a:ext>
            </a:extLst>
          </p:cNvPr>
          <p:cNvCxnSpPr>
            <a:cxnSpLocks/>
            <a:stCxn id="192" idx="1"/>
            <a:endCxn id="201" idx="5"/>
          </p:cNvCxnSpPr>
          <p:nvPr/>
        </p:nvCxnSpPr>
        <p:spPr>
          <a:xfrm flipH="1" flipV="1">
            <a:off x="1198651" y="4075542"/>
            <a:ext cx="683411" cy="1175299"/>
          </a:xfrm>
          <a:prstGeom prst="straightConnector1">
            <a:avLst/>
          </a:prstGeom>
          <a:ln w="12700">
            <a:solidFill>
              <a:schemeClr val="accent1">
                <a:lumMod val="60000"/>
                <a:lumOff val="40000"/>
              </a:schemeClr>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D4A4C052-5C51-1226-4BF4-296E076B4D45}"/>
              </a:ext>
            </a:extLst>
          </p:cNvPr>
          <p:cNvCxnSpPr>
            <a:cxnSpLocks/>
            <a:stCxn id="192" idx="4"/>
          </p:cNvCxnSpPr>
          <p:nvPr/>
        </p:nvCxnSpPr>
        <p:spPr>
          <a:xfrm flipH="1">
            <a:off x="1854401" y="5289865"/>
            <a:ext cx="43826" cy="882335"/>
          </a:xfrm>
          <a:prstGeom prst="straightConnector1">
            <a:avLst/>
          </a:prstGeom>
          <a:ln w="12700">
            <a:solidFill>
              <a:schemeClr val="accent1">
                <a:lumMod val="60000"/>
                <a:lumOff val="40000"/>
              </a:schemeClr>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BD06616A-3E1F-8D57-FE55-926A5CA33B4D}"/>
              </a:ext>
            </a:extLst>
          </p:cNvPr>
          <p:cNvCxnSpPr>
            <a:cxnSpLocks/>
            <a:stCxn id="192" idx="6"/>
            <a:endCxn id="199" idx="3"/>
          </p:cNvCxnSpPr>
          <p:nvPr/>
        </p:nvCxnSpPr>
        <p:spPr>
          <a:xfrm flipV="1">
            <a:off x="1921086" y="4811553"/>
            <a:ext cx="508424" cy="455453"/>
          </a:xfrm>
          <a:prstGeom prst="straightConnector1">
            <a:avLst/>
          </a:prstGeom>
          <a:ln w="12700">
            <a:solidFill>
              <a:schemeClr val="accent1">
                <a:lumMod val="60000"/>
                <a:lumOff val="40000"/>
              </a:schemeClr>
            </a:solidFill>
            <a:tailEnd type="triangle" w="sm" len="lg"/>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D1C8C2C8-FDD6-E700-BA9F-09B4C4417923}"/>
              </a:ext>
            </a:extLst>
          </p:cNvPr>
          <p:cNvGrpSpPr/>
          <p:nvPr/>
        </p:nvGrpSpPr>
        <p:grpSpPr>
          <a:xfrm>
            <a:off x="1820220" y="6115973"/>
            <a:ext cx="360969" cy="338554"/>
            <a:chOff x="1820220" y="6115973"/>
            <a:chExt cx="360969" cy="338554"/>
          </a:xfrm>
        </p:grpSpPr>
        <p:sp>
          <p:nvSpPr>
            <p:cNvPr id="230" name="Oval 229">
              <a:extLst>
                <a:ext uri="{FF2B5EF4-FFF2-40B4-BE49-F238E27FC236}">
                  <a16:creationId xmlns:a16="http://schemas.microsoft.com/office/drawing/2014/main" id="{2BD3146B-46BB-EAA7-3363-50336DA9DC91}"/>
                </a:ext>
              </a:extLst>
            </p:cNvPr>
            <p:cNvSpPr/>
            <p:nvPr/>
          </p:nvSpPr>
          <p:spPr>
            <a:xfrm>
              <a:off x="1825414" y="616550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extBox 232">
              <a:extLst>
                <a:ext uri="{FF2B5EF4-FFF2-40B4-BE49-F238E27FC236}">
                  <a16:creationId xmlns:a16="http://schemas.microsoft.com/office/drawing/2014/main" id="{FE960C7D-A995-5324-50FB-2CB6C16673A0}"/>
                </a:ext>
              </a:extLst>
            </p:cNvPr>
            <p:cNvSpPr txBox="1"/>
            <p:nvPr/>
          </p:nvSpPr>
          <p:spPr>
            <a:xfrm>
              <a:off x="1820220" y="6115973"/>
              <a:ext cx="360969" cy="338554"/>
            </a:xfrm>
            <a:prstGeom prst="rect">
              <a:avLst/>
            </a:prstGeom>
            <a:noFill/>
          </p:spPr>
          <p:txBody>
            <a:bodyPr wrap="square" rtlCol="0">
              <a:spAutoFit/>
            </a:bodyPr>
            <a:lstStyle/>
            <a:p>
              <a:r>
                <a:rPr lang="en-US" sz="1600" b="1" i="1" dirty="0">
                  <a:latin typeface="+mj-lt"/>
                </a:rPr>
                <a:t>v</a:t>
              </a:r>
              <a:r>
                <a:rPr lang="en-US" sz="1600" b="1" i="1" baseline="-25000" dirty="0">
                  <a:latin typeface="+mj-lt"/>
                </a:rPr>
                <a:t>5</a:t>
              </a:r>
              <a:endParaRPr lang="en-US" sz="2400" b="1" i="1" baseline="-25000" dirty="0">
                <a:latin typeface="+mj-lt"/>
              </a:endParaRPr>
            </a:p>
          </p:txBody>
        </p:sp>
      </p:grpSp>
      <p:grpSp>
        <p:nvGrpSpPr>
          <p:cNvPr id="42" name="Group 41">
            <a:extLst>
              <a:ext uri="{FF2B5EF4-FFF2-40B4-BE49-F238E27FC236}">
                <a16:creationId xmlns:a16="http://schemas.microsoft.com/office/drawing/2014/main" id="{CD939E2B-7B0B-9C02-08D5-E1875374D729}"/>
              </a:ext>
            </a:extLst>
          </p:cNvPr>
          <p:cNvGrpSpPr/>
          <p:nvPr/>
        </p:nvGrpSpPr>
        <p:grpSpPr>
          <a:xfrm>
            <a:off x="1809000" y="4359893"/>
            <a:ext cx="360969" cy="348087"/>
            <a:chOff x="1809000" y="4359893"/>
            <a:chExt cx="360969" cy="348087"/>
          </a:xfrm>
        </p:grpSpPr>
        <p:sp>
          <p:nvSpPr>
            <p:cNvPr id="203" name="Oval 202">
              <a:extLst>
                <a:ext uri="{FF2B5EF4-FFF2-40B4-BE49-F238E27FC236}">
                  <a16:creationId xmlns:a16="http://schemas.microsoft.com/office/drawing/2014/main" id="{C4B25E8A-4874-DD52-B4FC-BE8F44E15666}"/>
                </a:ext>
              </a:extLst>
            </p:cNvPr>
            <p:cNvSpPr/>
            <p:nvPr/>
          </p:nvSpPr>
          <p:spPr>
            <a:xfrm>
              <a:off x="1832109" y="466226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extBox 233">
              <a:extLst>
                <a:ext uri="{FF2B5EF4-FFF2-40B4-BE49-F238E27FC236}">
                  <a16:creationId xmlns:a16="http://schemas.microsoft.com/office/drawing/2014/main" id="{F571EC31-0A86-9317-2219-0C8D0D1E29AD}"/>
                </a:ext>
              </a:extLst>
            </p:cNvPr>
            <p:cNvSpPr txBox="1"/>
            <p:nvPr/>
          </p:nvSpPr>
          <p:spPr>
            <a:xfrm>
              <a:off x="1809000" y="4359893"/>
              <a:ext cx="360969" cy="338554"/>
            </a:xfrm>
            <a:prstGeom prst="rect">
              <a:avLst/>
            </a:prstGeom>
            <a:noFill/>
          </p:spPr>
          <p:txBody>
            <a:bodyPr wrap="square" rtlCol="0">
              <a:spAutoFit/>
            </a:bodyPr>
            <a:lstStyle/>
            <a:p>
              <a:r>
                <a:rPr lang="en-US" sz="1600" b="1" i="1" dirty="0">
                  <a:latin typeface="+mj-lt"/>
                </a:rPr>
                <a:t>v</a:t>
              </a:r>
              <a:r>
                <a:rPr lang="en-US" sz="1600" b="1" i="1" baseline="-25000" dirty="0">
                  <a:latin typeface="+mj-lt"/>
                </a:rPr>
                <a:t>3</a:t>
              </a:r>
              <a:endParaRPr lang="en-US" sz="2400" b="1" i="1" baseline="-25000" dirty="0">
                <a:latin typeface="+mj-lt"/>
              </a:endParaRPr>
            </a:p>
          </p:txBody>
        </p:sp>
      </p:grpSp>
      <p:grpSp>
        <p:nvGrpSpPr>
          <p:cNvPr id="40" name="Group 39">
            <a:extLst>
              <a:ext uri="{FF2B5EF4-FFF2-40B4-BE49-F238E27FC236}">
                <a16:creationId xmlns:a16="http://schemas.microsoft.com/office/drawing/2014/main" id="{F473A49E-3F70-A01B-B53D-1712A4FAD17E}"/>
              </a:ext>
            </a:extLst>
          </p:cNvPr>
          <p:cNvGrpSpPr/>
          <p:nvPr/>
        </p:nvGrpSpPr>
        <p:grpSpPr>
          <a:xfrm>
            <a:off x="2422815" y="4529466"/>
            <a:ext cx="383828" cy="338554"/>
            <a:chOff x="2422815" y="4529466"/>
            <a:chExt cx="383828" cy="338554"/>
          </a:xfrm>
        </p:grpSpPr>
        <p:sp>
          <p:nvSpPr>
            <p:cNvPr id="199" name="Oval 198">
              <a:extLst>
                <a:ext uri="{FF2B5EF4-FFF2-40B4-BE49-F238E27FC236}">
                  <a16:creationId xmlns:a16="http://schemas.microsoft.com/office/drawing/2014/main" id="{BBD19A2F-91B3-25BA-3098-1230C10434C6}"/>
                </a:ext>
              </a:extLst>
            </p:cNvPr>
            <p:cNvSpPr/>
            <p:nvPr/>
          </p:nvSpPr>
          <p:spPr>
            <a:xfrm>
              <a:off x="2422815" y="477252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extBox 234">
              <a:extLst>
                <a:ext uri="{FF2B5EF4-FFF2-40B4-BE49-F238E27FC236}">
                  <a16:creationId xmlns:a16="http://schemas.microsoft.com/office/drawing/2014/main" id="{23957549-D2FB-4B83-6CB6-6241E1976486}"/>
                </a:ext>
              </a:extLst>
            </p:cNvPr>
            <p:cNvSpPr txBox="1"/>
            <p:nvPr/>
          </p:nvSpPr>
          <p:spPr>
            <a:xfrm>
              <a:off x="2445674" y="4529466"/>
              <a:ext cx="360969" cy="338554"/>
            </a:xfrm>
            <a:prstGeom prst="rect">
              <a:avLst/>
            </a:prstGeom>
            <a:noFill/>
          </p:spPr>
          <p:txBody>
            <a:bodyPr wrap="square" rtlCol="0">
              <a:spAutoFit/>
            </a:bodyPr>
            <a:lstStyle/>
            <a:p>
              <a:r>
                <a:rPr lang="en-US" sz="1600" b="1" i="1" dirty="0">
                  <a:latin typeface="+mj-lt"/>
                </a:rPr>
                <a:t>v</a:t>
              </a:r>
              <a:r>
                <a:rPr lang="en-US" sz="1600" b="1" i="1" baseline="-25000" dirty="0">
                  <a:latin typeface="+mj-lt"/>
                </a:rPr>
                <a:t>4</a:t>
              </a:r>
              <a:endParaRPr lang="en-US" sz="2400" b="1" i="1" baseline="-25000" dirty="0">
                <a:latin typeface="+mj-lt"/>
              </a:endParaRPr>
            </a:p>
          </p:txBody>
        </p:sp>
      </p:grpSp>
      <p:grpSp>
        <p:nvGrpSpPr>
          <p:cNvPr id="37" name="Group 36">
            <a:extLst>
              <a:ext uri="{FF2B5EF4-FFF2-40B4-BE49-F238E27FC236}">
                <a16:creationId xmlns:a16="http://schemas.microsoft.com/office/drawing/2014/main" id="{0DDD6B60-68F9-AD34-1738-972D67A0A065}"/>
              </a:ext>
            </a:extLst>
          </p:cNvPr>
          <p:cNvGrpSpPr/>
          <p:nvPr/>
        </p:nvGrpSpPr>
        <p:grpSpPr>
          <a:xfrm>
            <a:off x="3303163" y="5097728"/>
            <a:ext cx="392825" cy="338554"/>
            <a:chOff x="3194925" y="5451671"/>
            <a:chExt cx="392825" cy="338554"/>
          </a:xfrm>
        </p:grpSpPr>
        <p:sp>
          <p:nvSpPr>
            <p:cNvPr id="205" name="Oval 204">
              <a:extLst>
                <a:ext uri="{FF2B5EF4-FFF2-40B4-BE49-F238E27FC236}">
                  <a16:creationId xmlns:a16="http://schemas.microsoft.com/office/drawing/2014/main" id="{A8091A8C-0EEB-8E1B-7D49-ACDBBB762E3A}"/>
                </a:ext>
              </a:extLst>
            </p:cNvPr>
            <p:cNvSpPr/>
            <p:nvPr/>
          </p:nvSpPr>
          <p:spPr>
            <a:xfrm>
              <a:off x="3194925" y="561347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extBox 235">
              <a:extLst>
                <a:ext uri="{FF2B5EF4-FFF2-40B4-BE49-F238E27FC236}">
                  <a16:creationId xmlns:a16="http://schemas.microsoft.com/office/drawing/2014/main" id="{24BC68BB-393A-C941-B3BE-4C917F82AE70}"/>
                </a:ext>
              </a:extLst>
            </p:cNvPr>
            <p:cNvSpPr txBox="1"/>
            <p:nvPr/>
          </p:nvSpPr>
          <p:spPr>
            <a:xfrm>
              <a:off x="3226781" y="5451671"/>
              <a:ext cx="360969" cy="338554"/>
            </a:xfrm>
            <a:prstGeom prst="rect">
              <a:avLst/>
            </a:prstGeom>
            <a:noFill/>
          </p:spPr>
          <p:txBody>
            <a:bodyPr wrap="square" rtlCol="0">
              <a:spAutoFit/>
            </a:bodyPr>
            <a:lstStyle/>
            <a:p>
              <a:r>
                <a:rPr lang="en-US" sz="1600" b="1" i="1" dirty="0">
                  <a:latin typeface="+mj-lt"/>
                </a:rPr>
                <a:t>v</a:t>
              </a:r>
              <a:r>
                <a:rPr lang="en-US" sz="1600" b="1" i="1" baseline="-25000" dirty="0">
                  <a:latin typeface="+mj-lt"/>
                </a:rPr>
                <a:t>6</a:t>
              </a:r>
              <a:endParaRPr lang="en-US" sz="2400" b="1" i="1" baseline="-25000" dirty="0">
                <a:latin typeface="+mj-lt"/>
              </a:endParaRPr>
            </a:p>
          </p:txBody>
        </p:sp>
      </p:grpSp>
      <p:grpSp>
        <p:nvGrpSpPr>
          <p:cNvPr id="44" name="Group 43">
            <a:extLst>
              <a:ext uri="{FF2B5EF4-FFF2-40B4-BE49-F238E27FC236}">
                <a16:creationId xmlns:a16="http://schemas.microsoft.com/office/drawing/2014/main" id="{42862B65-1D74-B241-F6F9-BCA4A7788A6F}"/>
              </a:ext>
            </a:extLst>
          </p:cNvPr>
          <p:cNvGrpSpPr/>
          <p:nvPr/>
        </p:nvGrpSpPr>
        <p:grpSpPr>
          <a:xfrm>
            <a:off x="1141104" y="3747204"/>
            <a:ext cx="360969" cy="338554"/>
            <a:chOff x="1141104" y="3747204"/>
            <a:chExt cx="360969" cy="338554"/>
          </a:xfrm>
        </p:grpSpPr>
        <p:sp>
          <p:nvSpPr>
            <p:cNvPr id="201" name="Oval 200">
              <a:extLst>
                <a:ext uri="{FF2B5EF4-FFF2-40B4-BE49-F238E27FC236}">
                  <a16:creationId xmlns:a16="http://schemas.microsoft.com/office/drawing/2014/main" id="{706284EB-D2F8-82D1-A026-09DF58B45BF2}"/>
                </a:ext>
              </a:extLst>
            </p:cNvPr>
            <p:cNvSpPr/>
            <p:nvPr/>
          </p:nvSpPr>
          <p:spPr>
            <a:xfrm>
              <a:off x="1159627" y="403651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Box 236">
              <a:extLst>
                <a:ext uri="{FF2B5EF4-FFF2-40B4-BE49-F238E27FC236}">
                  <a16:creationId xmlns:a16="http://schemas.microsoft.com/office/drawing/2014/main" id="{30C9BDC3-8846-62B1-01C5-B4684FD3D389}"/>
                </a:ext>
              </a:extLst>
            </p:cNvPr>
            <p:cNvSpPr txBox="1"/>
            <p:nvPr/>
          </p:nvSpPr>
          <p:spPr>
            <a:xfrm>
              <a:off x="1141104" y="3747204"/>
              <a:ext cx="360969" cy="338554"/>
            </a:xfrm>
            <a:prstGeom prst="rect">
              <a:avLst/>
            </a:prstGeom>
            <a:noFill/>
          </p:spPr>
          <p:txBody>
            <a:bodyPr wrap="square" rtlCol="0">
              <a:spAutoFit/>
            </a:bodyPr>
            <a:lstStyle/>
            <a:p>
              <a:r>
                <a:rPr lang="en-US" sz="1600" b="1" i="1" dirty="0">
                  <a:latin typeface="+mj-lt"/>
                </a:rPr>
                <a:t>v</a:t>
              </a:r>
              <a:r>
                <a:rPr lang="en-US" sz="1600" b="1" i="1" baseline="-25000" dirty="0">
                  <a:latin typeface="+mj-lt"/>
                </a:rPr>
                <a:t>7</a:t>
              </a:r>
              <a:endParaRPr lang="en-US" sz="2400" b="1" i="1" baseline="-25000" dirty="0">
                <a:latin typeface="+mj-lt"/>
              </a:endParaRPr>
            </a:p>
          </p:txBody>
        </p:sp>
      </p:grpSp>
      <p:grpSp>
        <p:nvGrpSpPr>
          <p:cNvPr id="53" name="Group 52">
            <a:extLst>
              <a:ext uri="{FF2B5EF4-FFF2-40B4-BE49-F238E27FC236}">
                <a16:creationId xmlns:a16="http://schemas.microsoft.com/office/drawing/2014/main" id="{E42488FB-0F4A-CCC2-B467-78CF24003B65}"/>
              </a:ext>
            </a:extLst>
          </p:cNvPr>
          <p:cNvGrpSpPr/>
          <p:nvPr/>
        </p:nvGrpSpPr>
        <p:grpSpPr>
          <a:xfrm>
            <a:off x="2061846" y="5583686"/>
            <a:ext cx="360969" cy="338554"/>
            <a:chOff x="2061846" y="5583686"/>
            <a:chExt cx="360969" cy="338554"/>
          </a:xfrm>
        </p:grpSpPr>
        <p:sp>
          <p:nvSpPr>
            <p:cNvPr id="197" name="Oval 196">
              <a:extLst>
                <a:ext uri="{FF2B5EF4-FFF2-40B4-BE49-F238E27FC236}">
                  <a16:creationId xmlns:a16="http://schemas.microsoft.com/office/drawing/2014/main" id="{200FEF20-57F4-CD90-E769-B3F6D6E031DD}"/>
                </a:ext>
              </a:extLst>
            </p:cNvPr>
            <p:cNvSpPr/>
            <p:nvPr/>
          </p:nvSpPr>
          <p:spPr>
            <a:xfrm>
              <a:off x="2064848" y="573959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extBox 237">
              <a:extLst>
                <a:ext uri="{FF2B5EF4-FFF2-40B4-BE49-F238E27FC236}">
                  <a16:creationId xmlns:a16="http://schemas.microsoft.com/office/drawing/2014/main" id="{221A3BCE-9CFB-3122-39A4-019BDBC503D9}"/>
                </a:ext>
              </a:extLst>
            </p:cNvPr>
            <p:cNvSpPr txBox="1"/>
            <p:nvPr/>
          </p:nvSpPr>
          <p:spPr>
            <a:xfrm>
              <a:off x="2061846" y="5583686"/>
              <a:ext cx="360969" cy="338554"/>
            </a:xfrm>
            <a:prstGeom prst="rect">
              <a:avLst/>
            </a:prstGeom>
            <a:noFill/>
          </p:spPr>
          <p:txBody>
            <a:bodyPr wrap="square" rtlCol="0">
              <a:spAutoFit/>
            </a:bodyPr>
            <a:lstStyle/>
            <a:p>
              <a:r>
                <a:rPr lang="en-US" sz="1600" b="1" i="1" dirty="0">
                  <a:latin typeface="+mj-lt"/>
                </a:rPr>
                <a:t>v</a:t>
              </a:r>
              <a:r>
                <a:rPr lang="en-US" sz="1600" b="1" i="1" baseline="-25000" dirty="0">
                  <a:latin typeface="+mj-lt"/>
                </a:rPr>
                <a:t>2</a:t>
              </a:r>
              <a:endParaRPr lang="en-US" sz="2400" b="1" i="1" baseline="-25000" dirty="0">
                <a:latin typeface="+mj-lt"/>
              </a:endParaRPr>
            </a:p>
          </p:txBody>
        </p:sp>
      </p:grpSp>
      <p:sp>
        <p:nvSpPr>
          <p:cNvPr id="239" name="Multiplication Sign 238">
            <a:extLst>
              <a:ext uri="{FF2B5EF4-FFF2-40B4-BE49-F238E27FC236}">
                <a16:creationId xmlns:a16="http://schemas.microsoft.com/office/drawing/2014/main" id="{387A8BCC-3796-4701-02CF-072A8E6A6645}"/>
              </a:ext>
            </a:extLst>
          </p:cNvPr>
          <p:cNvSpPr/>
          <p:nvPr/>
        </p:nvSpPr>
        <p:spPr>
          <a:xfrm>
            <a:off x="1659860" y="5687779"/>
            <a:ext cx="340844" cy="3328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ultiplication Sign 239">
            <a:extLst>
              <a:ext uri="{FF2B5EF4-FFF2-40B4-BE49-F238E27FC236}">
                <a16:creationId xmlns:a16="http://schemas.microsoft.com/office/drawing/2014/main" id="{D5B69CA8-926B-BF37-5E11-95424E3E571B}"/>
              </a:ext>
            </a:extLst>
          </p:cNvPr>
          <p:cNvSpPr/>
          <p:nvPr/>
        </p:nvSpPr>
        <p:spPr>
          <a:xfrm>
            <a:off x="1275939" y="4284601"/>
            <a:ext cx="340844" cy="3328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7BA076D-D4E3-C6B7-99AD-6B4B45BFA951}"/>
              </a:ext>
            </a:extLst>
          </p:cNvPr>
          <p:cNvSpPr/>
          <p:nvPr/>
        </p:nvSpPr>
        <p:spPr>
          <a:xfrm rot="1542774">
            <a:off x="8240163" y="21092"/>
            <a:ext cx="3191469" cy="3692025"/>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Connector 6">
            <a:extLst>
              <a:ext uri="{FF2B5EF4-FFF2-40B4-BE49-F238E27FC236}">
                <a16:creationId xmlns:a16="http://schemas.microsoft.com/office/drawing/2014/main" id="{382328F9-1C22-9E2A-F92C-5254D49A12C3}"/>
              </a:ext>
            </a:extLst>
          </p:cNvPr>
          <p:cNvSpPr/>
          <p:nvPr/>
        </p:nvSpPr>
        <p:spPr>
          <a:xfrm>
            <a:off x="10038062" y="994803"/>
            <a:ext cx="93306" cy="83975"/>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24945FA1-0FDE-4B15-ADAB-8C5573812B0D}"/>
              </a:ext>
            </a:extLst>
          </p:cNvPr>
          <p:cNvSpPr/>
          <p:nvPr/>
        </p:nvSpPr>
        <p:spPr>
          <a:xfrm>
            <a:off x="9540992" y="2717995"/>
            <a:ext cx="45719" cy="4571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E4117D-8B8E-9030-F564-71C02B48EE79}"/>
              </a:ext>
            </a:extLst>
          </p:cNvPr>
          <p:cNvSpPr txBox="1"/>
          <p:nvPr/>
        </p:nvSpPr>
        <p:spPr>
          <a:xfrm>
            <a:off x="10057767" y="793835"/>
            <a:ext cx="198765" cy="461665"/>
          </a:xfrm>
          <a:prstGeom prst="rect">
            <a:avLst/>
          </a:prstGeom>
          <a:noFill/>
        </p:spPr>
        <p:txBody>
          <a:bodyPr wrap="square" rtlCol="0">
            <a:spAutoFit/>
          </a:bodyPr>
          <a:lstStyle/>
          <a:p>
            <a:r>
              <a:rPr lang="en-US" sz="2400" i="1" dirty="0">
                <a:latin typeface="+mj-lt"/>
              </a:rPr>
              <a:t>s</a:t>
            </a:r>
          </a:p>
        </p:txBody>
      </p:sp>
      <p:sp>
        <p:nvSpPr>
          <p:cNvPr id="11" name="TextBox 10">
            <a:extLst>
              <a:ext uri="{FF2B5EF4-FFF2-40B4-BE49-F238E27FC236}">
                <a16:creationId xmlns:a16="http://schemas.microsoft.com/office/drawing/2014/main" id="{5523210D-3B87-8A97-7079-A57C9BC7A262}"/>
              </a:ext>
            </a:extLst>
          </p:cNvPr>
          <p:cNvSpPr txBox="1"/>
          <p:nvPr/>
        </p:nvSpPr>
        <p:spPr>
          <a:xfrm>
            <a:off x="9340989" y="2617288"/>
            <a:ext cx="278918" cy="369332"/>
          </a:xfrm>
          <a:prstGeom prst="rect">
            <a:avLst/>
          </a:prstGeom>
          <a:noFill/>
        </p:spPr>
        <p:txBody>
          <a:bodyPr wrap="square" rtlCol="0">
            <a:spAutoFit/>
          </a:bodyPr>
          <a:lstStyle/>
          <a:p>
            <a:r>
              <a:rPr lang="en-US" b="1" i="1" dirty="0">
                <a:latin typeface="+mj-lt"/>
              </a:rPr>
              <a:t>p</a:t>
            </a:r>
            <a:endParaRPr lang="en-US" sz="2400" b="1" i="1" dirty="0">
              <a:latin typeface="+mj-lt"/>
            </a:endParaRPr>
          </a:p>
        </p:txBody>
      </p:sp>
      <p:sp>
        <p:nvSpPr>
          <p:cNvPr id="15" name="TextBox 14">
            <a:extLst>
              <a:ext uri="{FF2B5EF4-FFF2-40B4-BE49-F238E27FC236}">
                <a16:creationId xmlns:a16="http://schemas.microsoft.com/office/drawing/2014/main" id="{412F7E1C-482E-5F74-D0DF-2179896D5A53}"/>
              </a:ext>
            </a:extLst>
          </p:cNvPr>
          <p:cNvSpPr txBox="1"/>
          <p:nvPr/>
        </p:nvSpPr>
        <p:spPr>
          <a:xfrm>
            <a:off x="9800828" y="159004"/>
            <a:ext cx="346570" cy="400110"/>
          </a:xfrm>
          <a:prstGeom prst="rect">
            <a:avLst/>
          </a:prstGeom>
          <a:noFill/>
        </p:spPr>
        <p:txBody>
          <a:bodyPr wrap="none" rtlCol="0">
            <a:spAutoFit/>
          </a:bodyPr>
          <a:lstStyle/>
          <a:p>
            <a:r>
              <a:rPr lang="en-US" sz="2000" b="1" dirty="0"/>
              <a:t>G</a:t>
            </a:r>
            <a:endParaRPr lang="en-US" b="1" dirty="0"/>
          </a:p>
        </p:txBody>
      </p:sp>
      <p:grpSp>
        <p:nvGrpSpPr>
          <p:cNvPr id="16" name="Group 15">
            <a:extLst>
              <a:ext uri="{FF2B5EF4-FFF2-40B4-BE49-F238E27FC236}">
                <a16:creationId xmlns:a16="http://schemas.microsoft.com/office/drawing/2014/main" id="{21F2F6DF-BD49-888B-B703-69593FD3FDA9}"/>
              </a:ext>
            </a:extLst>
          </p:cNvPr>
          <p:cNvGrpSpPr/>
          <p:nvPr/>
        </p:nvGrpSpPr>
        <p:grpSpPr>
          <a:xfrm>
            <a:off x="9174994" y="1212882"/>
            <a:ext cx="997451" cy="1857728"/>
            <a:chOff x="9179636" y="1215476"/>
            <a:chExt cx="997451" cy="1857728"/>
          </a:xfrm>
        </p:grpSpPr>
        <p:cxnSp>
          <p:nvCxnSpPr>
            <p:cNvPr id="22" name="Straight Connector 21">
              <a:extLst>
                <a:ext uri="{FF2B5EF4-FFF2-40B4-BE49-F238E27FC236}">
                  <a16:creationId xmlns:a16="http://schemas.microsoft.com/office/drawing/2014/main" id="{3BA73894-597C-A5C4-A7F7-02A7DD2067E3}"/>
                </a:ext>
              </a:extLst>
            </p:cNvPr>
            <p:cNvCxnSpPr>
              <a:cxnSpLocks/>
              <a:endCxn id="9" idx="1"/>
            </p:cNvCxnSpPr>
            <p:nvPr/>
          </p:nvCxnSpPr>
          <p:spPr>
            <a:xfrm>
              <a:off x="9179636" y="2595813"/>
              <a:ext cx="368051" cy="1288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5389418-BD18-5F87-E18B-B6DC8D3D49D1}"/>
                </a:ext>
              </a:extLst>
            </p:cNvPr>
            <p:cNvCxnSpPr>
              <a:cxnSpLocks/>
              <a:endCxn id="9" idx="7"/>
            </p:cNvCxnSpPr>
            <p:nvPr/>
          </p:nvCxnSpPr>
          <p:spPr>
            <a:xfrm flipH="1">
              <a:off x="9580016" y="2587347"/>
              <a:ext cx="38272" cy="1373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E029B5E-4B7C-0AE0-ADAA-A200E2A72270}"/>
                </a:ext>
              </a:extLst>
            </p:cNvPr>
            <p:cNvCxnSpPr>
              <a:cxnSpLocks/>
              <a:endCxn id="9" idx="6"/>
            </p:cNvCxnSpPr>
            <p:nvPr/>
          </p:nvCxnSpPr>
          <p:spPr>
            <a:xfrm flipH="1">
              <a:off x="9586711" y="2692064"/>
              <a:ext cx="590376" cy="487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5EF117A-C25C-C8FB-E966-91EC1FAEAB46}"/>
                </a:ext>
              </a:extLst>
            </p:cNvPr>
            <p:cNvCxnSpPr>
              <a:cxnSpLocks/>
              <a:endCxn id="9" idx="5"/>
            </p:cNvCxnSpPr>
            <p:nvPr/>
          </p:nvCxnSpPr>
          <p:spPr>
            <a:xfrm flipH="1" flipV="1">
              <a:off x="9580016" y="2757019"/>
              <a:ext cx="179682" cy="3161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6D19957-FF41-8C16-FC8F-8161B4DD32A9}"/>
                </a:ext>
              </a:extLst>
            </p:cNvPr>
            <p:cNvCxnSpPr>
              <a:cxnSpLocks/>
              <a:endCxn id="9" idx="0"/>
            </p:cNvCxnSpPr>
            <p:nvPr/>
          </p:nvCxnSpPr>
          <p:spPr>
            <a:xfrm>
              <a:off x="9182985" y="1215476"/>
              <a:ext cx="380867" cy="1502519"/>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FFCC395-55DE-EE34-167A-E295C4FCE9CF}"/>
              </a:ext>
            </a:extLst>
          </p:cNvPr>
          <p:cNvGrpSpPr/>
          <p:nvPr/>
        </p:nvGrpSpPr>
        <p:grpSpPr>
          <a:xfrm>
            <a:off x="9042546" y="1066480"/>
            <a:ext cx="1478191" cy="2008772"/>
            <a:chOff x="9042546" y="1066480"/>
            <a:chExt cx="1478191" cy="2008772"/>
          </a:xfrm>
        </p:grpSpPr>
        <p:cxnSp>
          <p:nvCxnSpPr>
            <p:cNvPr id="29" name="Straight Connector 28">
              <a:extLst>
                <a:ext uri="{FF2B5EF4-FFF2-40B4-BE49-F238E27FC236}">
                  <a16:creationId xmlns:a16="http://schemas.microsoft.com/office/drawing/2014/main" id="{08668082-2F7A-2FC7-E274-F430139A40D3}"/>
                </a:ext>
              </a:extLst>
            </p:cNvPr>
            <p:cNvCxnSpPr>
              <a:cxnSpLocks/>
              <a:stCxn id="7" idx="3"/>
            </p:cNvCxnSpPr>
            <p:nvPr/>
          </p:nvCxnSpPr>
          <p:spPr>
            <a:xfrm flipH="1">
              <a:off x="9829056" y="1066480"/>
              <a:ext cx="222670" cy="720349"/>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24" name="Straight Connector 223">
              <a:extLst>
                <a:ext uri="{FF2B5EF4-FFF2-40B4-BE49-F238E27FC236}">
                  <a16:creationId xmlns:a16="http://schemas.microsoft.com/office/drawing/2014/main" id="{F95E4A47-AAE7-23AD-4F61-5C43974265C6}"/>
                </a:ext>
              </a:extLst>
            </p:cNvPr>
            <p:cNvCxnSpPr>
              <a:cxnSpLocks/>
            </p:cNvCxnSpPr>
            <p:nvPr/>
          </p:nvCxnSpPr>
          <p:spPr>
            <a:xfrm flipH="1">
              <a:off x="9683499" y="1779694"/>
              <a:ext cx="152399" cy="320040"/>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25" name="Straight Connector 224">
              <a:extLst>
                <a:ext uri="{FF2B5EF4-FFF2-40B4-BE49-F238E27FC236}">
                  <a16:creationId xmlns:a16="http://schemas.microsoft.com/office/drawing/2014/main" id="{AE8F14AD-8BBE-F0AF-9301-A1D586044977}"/>
                </a:ext>
              </a:extLst>
            </p:cNvPr>
            <p:cNvCxnSpPr>
              <a:cxnSpLocks/>
            </p:cNvCxnSpPr>
            <p:nvPr/>
          </p:nvCxnSpPr>
          <p:spPr>
            <a:xfrm flipH="1">
              <a:off x="9642115" y="2104232"/>
              <a:ext cx="41384" cy="166188"/>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26" name="Straight Connector 225">
              <a:extLst>
                <a:ext uri="{FF2B5EF4-FFF2-40B4-BE49-F238E27FC236}">
                  <a16:creationId xmlns:a16="http://schemas.microsoft.com/office/drawing/2014/main" id="{6BE07A51-1659-93F7-9D8D-BDC771476F08}"/>
                </a:ext>
              </a:extLst>
            </p:cNvPr>
            <p:cNvCxnSpPr>
              <a:cxnSpLocks/>
            </p:cNvCxnSpPr>
            <p:nvPr/>
          </p:nvCxnSpPr>
          <p:spPr>
            <a:xfrm flipH="1">
              <a:off x="9346268" y="2547790"/>
              <a:ext cx="53766" cy="153893"/>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27" name="Straight Connector 226">
              <a:extLst>
                <a:ext uri="{FF2B5EF4-FFF2-40B4-BE49-F238E27FC236}">
                  <a16:creationId xmlns:a16="http://schemas.microsoft.com/office/drawing/2014/main" id="{2573CBDA-1566-44ED-6CC2-749D6B457A2E}"/>
                </a:ext>
              </a:extLst>
            </p:cNvPr>
            <p:cNvCxnSpPr>
              <a:cxnSpLocks/>
            </p:cNvCxnSpPr>
            <p:nvPr/>
          </p:nvCxnSpPr>
          <p:spPr>
            <a:xfrm flipV="1">
              <a:off x="9400034" y="2270420"/>
              <a:ext cx="242081" cy="277370"/>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28" name="Straight Connector 227">
              <a:extLst>
                <a:ext uri="{FF2B5EF4-FFF2-40B4-BE49-F238E27FC236}">
                  <a16:creationId xmlns:a16="http://schemas.microsoft.com/office/drawing/2014/main" id="{956F2CB8-C345-259C-42B9-B7157838FF4A}"/>
                </a:ext>
              </a:extLst>
            </p:cNvPr>
            <p:cNvCxnSpPr>
              <a:cxnSpLocks/>
              <a:stCxn id="7" idx="4"/>
            </p:cNvCxnSpPr>
            <p:nvPr/>
          </p:nvCxnSpPr>
          <p:spPr>
            <a:xfrm>
              <a:off x="10084715" y="1078778"/>
              <a:ext cx="245418" cy="784608"/>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29" name="Straight Connector 228">
              <a:extLst>
                <a:ext uri="{FF2B5EF4-FFF2-40B4-BE49-F238E27FC236}">
                  <a16:creationId xmlns:a16="http://schemas.microsoft.com/office/drawing/2014/main" id="{66588F2F-7182-EFF7-443D-5504FDFAC6EF}"/>
                </a:ext>
              </a:extLst>
            </p:cNvPr>
            <p:cNvCxnSpPr>
              <a:cxnSpLocks/>
              <a:stCxn id="7" idx="3"/>
            </p:cNvCxnSpPr>
            <p:nvPr/>
          </p:nvCxnSpPr>
          <p:spPr>
            <a:xfrm flipH="1">
              <a:off x="9175918" y="1066480"/>
              <a:ext cx="875808" cy="155003"/>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31" name="Straight Connector 230">
              <a:extLst>
                <a:ext uri="{FF2B5EF4-FFF2-40B4-BE49-F238E27FC236}">
                  <a16:creationId xmlns:a16="http://schemas.microsoft.com/office/drawing/2014/main" id="{731D91BE-AF47-4443-DEE3-A22E88669FDF}"/>
                </a:ext>
              </a:extLst>
            </p:cNvPr>
            <p:cNvCxnSpPr>
              <a:cxnSpLocks/>
            </p:cNvCxnSpPr>
            <p:nvPr/>
          </p:nvCxnSpPr>
          <p:spPr>
            <a:xfrm flipH="1">
              <a:off x="9210881" y="1708388"/>
              <a:ext cx="191896" cy="370954"/>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32" name="Straight Connector 231">
              <a:extLst>
                <a:ext uri="{FF2B5EF4-FFF2-40B4-BE49-F238E27FC236}">
                  <a16:creationId xmlns:a16="http://schemas.microsoft.com/office/drawing/2014/main" id="{A03AD21D-FE7F-3AEC-EEB5-EFCAD4BB8769}"/>
                </a:ext>
              </a:extLst>
            </p:cNvPr>
            <p:cNvCxnSpPr>
              <a:cxnSpLocks/>
            </p:cNvCxnSpPr>
            <p:nvPr/>
          </p:nvCxnSpPr>
          <p:spPr>
            <a:xfrm flipH="1">
              <a:off x="9175918" y="2070399"/>
              <a:ext cx="34107" cy="535951"/>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41" name="Straight Connector 240">
              <a:extLst>
                <a:ext uri="{FF2B5EF4-FFF2-40B4-BE49-F238E27FC236}">
                  <a16:creationId xmlns:a16="http://schemas.microsoft.com/office/drawing/2014/main" id="{0FD0F5DF-5541-0014-0BEF-57E87017940B}"/>
                </a:ext>
              </a:extLst>
            </p:cNvPr>
            <p:cNvCxnSpPr>
              <a:cxnSpLocks/>
            </p:cNvCxnSpPr>
            <p:nvPr/>
          </p:nvCxnSpPr>
          <p:spPr>
            <a:xfrm flipH="1">
              <a:off x="9624563" y="2277270"/>
              <a:ext cx="14017" cy="307689"/>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42" name="Straight Connector 241">
              <a:extLst>
                <a:ext uri="{FF2B5EF4-FFF2-40B4-BE49-F238E27FC236}">
                  <a16:creationId xmlns:a16="http://schemas.microsoft.com/office/drawing/2014/main" id="{59323B0D-EDD9-9E34-2131-E73BAE3AC6E3}"/>
                </a:ext>
              </a:extLst>
            </p:cNvPr>
            <p:cNvCxnSpPr>
              <a:cxnSpLocks/>
            </p:cNvCxnSpPr>
            <p:nvPr/>
          </p:nvCxnSpPr>
          <p:spPr>
            <a:xfrm flipH="1">
              <a:off x="10115148" y="1863991"/>
              <a:ext cx="225814" cy="628969"/>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43" name="Straight Connector 242">
              <a:extLst>
                <a:ext uri="{FF2B5EF4-FFF2-40B4-BE49-F238E27FC236}">
                  <a16:creationId xmlns:a16="http://schemas.microsoft.com/office/drawing/2014/main" id="{46B5A834-9BCF-AF41-6496-936A5B7D453E}"/>
                </a:ext>
              </a:extLst>
            </p:cNvPr>
            <p:cNvCxnSpPr>
              <a:cxnSpLocks/>
            </p:cNvCxnSpPr>
            <p:nvPr/>
          </p:nvCxnSpPr>
          <p:spPr>
            <a:xfrm flipH="1">
              <a:off x="9829056" y="2471448"/>
              <a:ext cx="292708" cy="220616"/>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44" name="Straight Connector 243">
              <a:extLst>
                <a:ext uri="{FF2B5EF4-FFF2-40B4-BE49-F238E27FC236}">
                  <a16:creationId xmlns:a16="http://schemas.microsoft.com/office/drawing/2014/main" id="{730E54E6-6F0E-F8EE-0289-2185FDA03563}"/>
                </a:ext>
              </a:extLst>
            </p:cNvPr>
            <p:cNvCxnSpPr>
              <a:cxnSpLocks/>
            </p:cNvCxnSpPr>
            <p:nvPr/>
          </p:nvCxnSpPr>
          <p:spPr>
            <a:xfrm flipV="1">
              <a:off x="9759698" y="2692064"/>
              <a:ext cx="76200" cy="383188"/>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45" name="Straight Connector 244">
              <a:extLst>
                <a:ext uri="{FF2B5EF4-FFF2-40B4-BE49-F238E27FC236}">
                  <a16:creationId xmlns:a16="http://schemas.microsoft.com/office/drawing/2014/main" id="{F17A73BB-72F6-CB51-CB64-C01C743DDC2F}"/>
                </a:ext>
              </a:extLst>
            </p:cNvPr>
            <p:cNvCxnSpPr>
              <a:cxnSpLocks/>
            </p:cNvCxnSpPr>
            <p:nvPr/>
          </p:nvCxnSpPr>
          <p:spPr>
            <a:xfrm>
              <a:off x="10115148" y="2471448"/>
              <a:ext cx="61939" cy="220616"/>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46" name="Straight Connector 245">
              <a:extLst>
                <a:ext uri="{FF2B5EF4-FFF2-40B4-BE49-F238E27FC236}">
                  <a16:creationId xmlns:a16="http://schemas.microsoft.com/office/drawing/2014/main" id="{73BCE374-308A-8693-7286-290D60EE0A74}"/>
                </a:ext>
              </a:extLst>
            </p:cNvPr>
            <p:cNvCxnSpPr>
              <a:cxnSpLocks/>
            </p:cNvCxnSpPr>
            <p:nvPr/>
          </p:nvCxnSpPr>
          <p:spPr>
            <a:xfrm flipV="1">
              <a:off x="10339761" y="1748275"/>
              <a:ext cx="180976" cy="125385"/>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47" name="Straight Connector 246">
              <a:extLst>
                <a:ext uri="{FF2B5EF4-FFF2-40B4-BE49-F238E27FC236}">
                  <a16:creationId xmlns:a16="http://schemas.microsoft.com/office/drawing/2014/main" id="{621C3655-41DE-ECC6-396F-3D1AE6333B29}"/>
                </a:ext>
              </a:extLst>
            </p:cNvPr>
            <p:cNvCxnSpPr>
              <a:cxnSpLocks/>
            </p:cNvCxnSpPr>
            <p:nvPr/>
          </p:nvCxnSpPr>
          <p:spPr>
            <a:xfrm flipV="1">
              <a:off x="9847934" y="1770466"/>
              <a:ext cx="159930" cy="16363"/>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48" name="Straight Connector 247">
              <a:extLst>
                <a:ext uri="{FF2B5EF4-FFF2-40B4-BE49-F238E27FC236}">
                  <a16:creationId xmlns:a16="http://schemas.microsoft.com/office/drawing/2014/main" id="{ACF2FEE3-2AC9-F959-BE8D-A4FF84812297}"/>
                </a:ext>
              </a:extLst>
            </p:cNvPr>
            <p:cNvCxnSpPr>
              <a:cxnSpLocks/>
            </p:cNvCxnSpPr>
            <p:nvPr/>
          </p:nvCxnSpPr>
          <p:spPr>
            <a:xfrm flipV="1">
              <a:off x="10077185" y="1584622"/>
              <a:ext cx="159930" cy="16363"/>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49" name="Straight Connector 248">
              <a:extLst>
                <a:ext uri="{FF2B5EF4-FFF2-40B4-BE49-F238E27FC236}">
                  <a16:creationId xmlns:a16="http://schemas.microsoft.com/office/drawing/2014/main" id="{607C36BB-1B0A-71C9-8766-47E01C9E1740}"/>
                </a:ext>
              </a:extLst>
            </p:cNvPr>
            <p:cNvCxnSpPr>
              <a:cxnSpLocks/>
            </p:cNvCxnSpPr>
            <p:nvPr/>
          </p:nvCxnSpPr>
          <p:spPr>
            <a:xfrm flipH="1" flipV="1">
              <a:off x="9189984" y="1234313"/>
              <a:ext cx="219792" cy="481456"/>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50" name="Straight Connector 249">
              <a:extLst>
                <a:ext uri="{FF2B5EF4-FFF2-40B4-BE49-F238E27FC236}">
                  <a16:creationId xmlns:a16="http://schemas.microsoft.com/office/drawing/2014/main" id="{AFB7209A-558F-2323-7D78-1C1784103A34}"/>
                </a:ext>
              </a:extLst>
            </p:cNvPr>
            <p:cNvCxnSpPr>
              <a:cxnSpLocks/>
            </p:cNvCxnSpPr>
            <p:nvPr/>
          </p:nvCxnSpPr>
          <p:spPr>
            <a:xfrm flipV="1">
              <a:off x="9042546" y="1225120"/>
              <a:ext cx="140439" cy="173650"/>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51" name="Straight Connector 250">
              <a:extLst>
                <a:ext uri="{FF2B5EF4-FFF2-40B4-BE49-F238E27FC236}">
                  <a16:creationId xmlns:a16="http://schemas.microsoft.com/office/drawing/2014/main" id="{FCEB0D52-0303-63AA-BDA4-73EB88A71670}"/>
                </a:ext>
              </a:extLst>
            </p:cNvPr>
            <p:cNvCxnSpPr>
              <a:cxnSpLocks/>
            </p:cNvCxnSpPr>
            <p:nvPr/>
          </p:nvCxnSpPr>
          <p:spPr>
            <a:xfrm flipH="1">
              <a:off x="9412115" y="1513253"/>
              <a:ext cx="150060" cy="184311"/>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52" name="Straight Connector 251">
              <a:extLst>
                <a:ext uri="{FF2B5EF4-FFF2-40B4-BE49-F238E27FC236}">
                  <a16:creationId xmlns:a16="http://schemas.microsoft.com/office/drawing/2014/main" id="{DD646D28-7CB8-53A4-25DF-4941FFBA1A56}"/>
                </a:ext>
              </a:extLst>
            </p:cNvPr>
            <p:cNvCxnSpPr>
              <a:cxnSpLocks/>
            </p:cNvCxnSpPr>
            <p:nvPr/>
          </p:nvCxnSpPr>
          <p:spPr>
            <a:xfrm flipH="1" flipV="1">
              <a:off x="9090043" y="1948470"/>
              <a:ext cx="107908" cy="117172"/>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53" name="Straight Connector 252">
              <a:extLst>
                <a:ext uri="{FF2B5EF4-FFF2-40B4-BE49-F238E27FC236}">
                  <a16:creationId xmlns:a16="http://schemas.microsoft.com/office/drawing/2014/main" id="{FE315BC4-2AD2-A641-75C1-E7FCE967FF09}"/>
                </a:ext>
              </a:extLst>
            </p:cNvPr>
            <p:cNvCxnSpPr>
              <a:cxnSpLocks/>
            </p:cNvCxnSpPr>
            <p:nvPr/>
          </p:nvCxnSpPr>
          <p:spPr>
            <a:xfrm>
              <a:off x="9496117" y="1889878"/>
              <a:ext cx="173740" cy="222255"/>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254" name="Straight Connector 253">
              <a:extLst>
                <a:ext uri="{FF2B5EF4-FFF2-40B4-BE49-F238E27FC236}">
                  <a16:creationId xmlns:a16="http://schemas.microsoft.com/office/drawing/2014/main" id="{7BCBE5A8-380E-F639-5FCB-109AFE175C23}"/>
                </a:ext>
              </a:extLst>
            </p:cNvPr>
            <p:cNvCxnSpPr>
              <a:cxnSpLocks/>
            </p:cNvCxnSpPr>
            <p:nvPr/>
          </p:nvCxnSpPr>
          <p:spPr>
            <a:xfrm>
              <a:off x="9777911" y="2492403"/>
              <a:ext cx="52764" cy="199661"/>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grpSp>
      <p:sp>
        <p:nvSpPr>
          <p:cNvPr id="255" name="Title 1">
            <a:extLst>
              <a:ext uri="{FF2B5EF4-FFF2-40B4-BE49-F238E27FC236}">
                <a16:creationId xmlns:a16="http://schemas.microsoft.com/office/drawing/2014/main" id="{B7EF940E-49BC-56E1-2DA7-5FABE09B975E}"/>
              </a:ext>
            </a:extLst>
          </p:cNvPr>
          <p:cNvSpPr txBox="1">
            <a:spLocks/>
          </p:cNvSpPr>
          <p:nvPr/>
        </p:nvSpPr>
        <p:spPr>
          <a:xfrm>
            <a:off x="563892" y="249105"/>
            <a:ext cx="9692640" cy="672704"/>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dirty="0"/>
              <a:t>Index build: prune candidates to size</a:t>
            </a:r>
            <a:endParaRPr lang="en-US" sz="5400" dirty="0"/>
          </a:p>
        </p:txBody>
      </p:sp>
      <p:cxnSp>
        <p:nvCxnSpPr>
          <p:cNvPr id="48" name="Straight Arrow Connector 47">
            <a:extLst>
              <a:ext uri="{FF2B5EF4-FFF2-40B4-BE49-F238E27FC236}">
                <a16:creationId xmlns:a16="http://schemas.microsoft.com/office/drawing/2014/main" id="{22D44F77-2D39-296A-6AEC-1CDCC8B964D9}"/>
              </a:ext>
            </a:extLst>
          </p:cNvPr>
          <p:cNvCxnSpPr>
            <a:cxnSpLocks/>
          </p:cNvCxnSpPr>
          <p:nvPr/>
        </p:nvCxnSpPr>
        <p:spPr>
          <a:xfrm>
            <a:off x="1848273" y="4681846"/>
            <a:ext cx="593167" cy="139240"/>
          </a:xfrm>
          <a:prstGeom prst="straightConnector1">
            <a:avLst/>
          </a:prstGeom>
          <a:ln w="12700">
            <a:solidFill>
              <a:schemeClr val="accent1">
                <a:lumMod val="60000"/>
                <a:lumOff val="40000"/>
              </a:schemeClr>
            </a:solidFill>
            <a:prstDash val="sysDot"/>
            <a:tailEnd type="triangle" w="sm"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54100174"/>
      </p:ext>
    </p:extLst>
  </p:cSld>
  <p:clrMapOvr>
    <a:masterClrMapping/>
  </p:clrMapOvr>
  <mc:AlternateContent xmlns:mc="http://schemas.openxmlformats.org/markup-compatibility/2006" xmlns:p14="http://schemas.microsoft.com/office/powerpoint/2010/main">
    <mc:Choice Requires="p14">
      <p:transition spd="slow" p14:dur="2000" advTm="64197"/>
    </mc:Choice>
    <mc:Fallback xmlns="">
      <p:transition spd="slow" advTm="641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1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39" grpId="0" animBg="1"/>
      <p:bldP spid="2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C53A-D38B-9146-FE16-71AFE22A6F7D}"/>
              </a:ext>
            </a:extLst>
          </p:cNvPr>
          <p:cNvSpPr>
            <a:spLocks noGrp="1"/>
          </p:cNvSpPr>
          <p:nvPr>
            <p:ph type="title"/>
          </p:nvPr>
        </p:nvSpPr>
        <p:spPr>
          <a:xfrm>
            <a:off x="1064244" y="385216"/>
            <a:ext cx="9692640" cy="672704"/>
          </a:xfrm>
        </p:spPr>
        <p:txBody>
          <a:bodyPr>
            <a:normAutofit fontScale="90000"/>
          </a:bodyPr>
          <a:lstStyle/>
          <a:p>
            <a:r>
              <a:rPr lang="en-US" dirty="0"/>
              <a:t>Index properties: dependence on alpha</a:t>
            </a:r>
          </a:p>
        </p:txBody>
      </p:sp>
      <p:pic>
        <p:nvPicPr>
          <p:cNvPr id="4" name="Picture 3" descr="A close up of a map&#10;&#10;Description automatically generated">
            <a:extLst>
              <a:ext uri="{FF2B5EF4-FFF2-40B4-BE49-F238E27FC236}">
                <a16:creationId xmlns:a16="http://schemas.microsoft.com/office/drawing/2014/main" id="{27A0A2B1-3D35-F3E8-1138-DEE23FD6F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5305" y="1250118"/>
            <a:ext cx="5101692" cy="5101692"/>
          </a:xfrm>
          <a:prstGeom prst="rect">
            <a:avLst/>
          </a:prstGeom>
        </p:spPr>
      </p:pic>
      <p:pic>
        <p:nvPicPr>
          <p:cNvPr id="5" name="Picture 4" descr="A close up of a map&#10;&#10;Description automatically generated">
            <a:extLst>
              <a:ext uri="{FF2B5EF4-FFF2-40B4-BE49-F238E27FC236}">
                <a16:creationId xmlns:a16="http://schemas.microsoft.com/office/drawing/2014/main" id="{DC26F474-537E-F431-82A0-C7280D282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16" y="1250118"/>
            <a:ext cx="5048710" cy="5048710"/>
          </a:xfrm>
          <a:prstGeom prst="rect">
            <a:avLst/>
          </a:prstGeom>
        </p:spPr>
      </p:pic>
      <p:sp>
        <p:nvSpPr>
          <p:cNvPr id="6" name="TextBox 5">
            <a:extLst>
              <a:ext uri="{FF2B5EF4-FFF2-40B4-BE49-F238E27FC236}">
                <a16:creationId xmlns:a16="http://schemas.microsoft.com/office/drawing/2014/main" id="{84CCB67F-282F-1495-3B46-54318B9B7B62}"/>
              </a:ext>
            </a:extLst>
          </p:cNvPr>
          <p:cNvSpPr txBox="1"/>
          <p:nvPr/>
        </p:nvSpPr>
        <p:spPr>
          <a:xfrm flipH="1">
            <a:off x="2770723" y="1303098"/>
            <a:ext cx="938255" cy="461665"/>
          </a:xfrm>
          <a:prstGeom prst="rect">
            <a:avLst/>
          </a:prstGeom>
          <a:noFill/>
        </p:spPr>
        <p:txBody>
          <a:bodyPr wrap="square" rtlCol="0">
            <a:spAutoFit/>
          </a:bodyPr>
          <a:lstStyle/>
          <a:p>
            <a:r>
              <a:rPr lang="el-GR" sz="2400" b="1" dirty="0">
                <a:latin typeface="Consolas" panose="020B0609020204030204" pitchFamily="49" charset="0"/>
              </a:rPr>
              <a:t>α</a:t>
            </a:r>
            <a:r>
              <a:rPr lang="en-US" sz="2400" b="1" dirty="0">
                <a:latin typeface="Consolas" panose="020B0609020204030204" pitchFamily="49" charset="0"/>
              </a:rPr>
              <a:t>=1</a:t>
            </a:r>
            <a:endParaRPr lang="en-US" dirty="0"/>
          </a:p>
        </p:txBody>
      </p:sp>
      <p:sp>
        <p:nvSpPr>
          <p:cNvPr id="8" name="TextBox 7">
            <a:extLst>
              <a:ext uri="{FF2B5EF4-FFF2-40B4-BE49-F238E27FC236}">
                <a16:creationId xmlns:a16="http://schemas.microsoft.com/office/drawing/2014/main" id="{A6693ECE-87BA-7F87-F3F1-5215D187A47E}"/>
              </a:ext>
            </a:extLst>
          </p:cNvPr>
          <p:cNvSpPr txBox="1"/>
          <p:nvPr/>
        </p:nvSpPr>
        <p:spPr>
          <a:xfrm flipH="1">
            <a:off x="7179653" y="1250118"/>
            <a:ext cx="1252995" cy="461665"/>
          </a:xfrm>
          <a:prstGeom prst="rect">
            <a:avLst/>
          </a:prstGeom>
          <a:noFill/>
        </p:spPr>
        <p:txBody>
          <a:bodyPr wrap="square" rtlCol="0">
            <a:spAutoFit/>
          </a:bodyPr>
          <a:lstStyle/>
          <a:p>
            <a:r>
              <a:rPr lang="el-GR" sz="2400" b="1" dirty="0">
                <a:latin typeface="Consolas" panose="020B0609020204030204" pitchFamily="49" charset="0"/>
              </a:rPr>
              <a:t>α</a:t>
            </a:r>
            <a:r>
              <a:rPr lang="en-US" sz="2400" b="1" dirty="0">
                <a:latin typeface="Consolas" panose="020B0609020204030204" pitchFamily="49" charset="0"/>
              </a:rPr>
              <a:t>=1.2</a:t>
            </a:r>
            <a:endParaRPr lang="en-US" dirty="0"/>
          </a:p>
        </p:txBody>
      </p:sp>
      <p:sp>
        <p:nvSpPr>
          <p:cNvPr id="13" name="Date Placeholder 2">
            <a:extLst>
              <a:ext uri="{FF2B5EF4-FFF2-40B4-BE49-F238E27FC236}">
                <a16:creationId xmlns:a16="http://schemas.microsoft.com/office/drawing/2014/main" id="{02DE2176-B209-9D95-B8A5-8449C181805D}"/>
              </a:ext>
            </a:extLst>
          </p:cNvPr>
          <p:cNvSpPr>
            <a:spLocks noGrp="1"/>
          </p:cNvSpPr>
          <p:nvPr>
            <p:ph type="dt" sz="half" idx="10"/>
          </p:nvPr>
        </p:nvSpPr>
        <p:spPr>
          <a:xfrm rot="16200000">
            <a:off x="10979925" y="998539"/>
            <a:ext cx="1904999" cy="365125"/>
          </a:xfrm>
        </p:spPr>
        <p:txBody>
          <a:bodyPr/>
          <a:lstStyle/>
          <a:p>
            <a:fld id="{C4E045B5-7CD6-4D68-B38B-9DC5A4CDEE05}" type="datetime1">
              <a:rPr lang="en-US" smtClean="0"/>
              <a:t>12-Oct-22</a:t>
            </a:fld>
            <a:endParaRPr lang="en-US" dirty="0"/>
          </a:p>
        </p:txBody>
      </p:sp>
      <p:sp>
        <p:nvSpPr>
          <p:cNvPr id="14" name="Slide Number Placeholder 7">
            <a:extLst>
              <a:ext uri="{FF2B5EF4-FFF2-40B4-BE49-F238E27FC236}">
                <a16:creationId xmlns:a16="http://schemas.microsoft.com/office/drawing/2014/main" id="{480B522F-4223-867D-73CF-13B47C37C0F1}"/>
              </a:ext>
            </a:extLst>
          </p:cNvPr>
          <p:cNvSpPr>
            <a:spLocks noGrp="1"/>
          </p:cNvSpPr>
          <p:nvPr>
            <p:ph type="sldNum" sz="quarter" idx="12"/>
          </p:nvPr>
        </p:nvSpPr>
        <p:spPr>
          <a:xfrm>
            <a:off x="11657610" y="6172200"/>
            <a:ext cx="549630" cy="593725"/>
          </a:xfrm>
        </p:spPr>
        <p:txBody>
          <a:bodyPr>
            <a:normAutofit/>
          </a:bodyPr>
          <a:lstStyle/>
          <a:p>
            <a:fld id="{7BA31737-66ED-4538-8E4A-5B6F08D0267E}" type="slidenum">
              <a:rPr lang="en-US" smtClean="0"/>
              <a:t>13</a:t>
            </a:fld>
            <a:endParaRPr lang="en-US" dirty="0"/>
          </a:p>
        </p:txBody>
      </p:sp>
    </p:spTree>
    <p:extLst>
      <p:ext uri="{BB962C8B-B14F-4D97-AF65-F5344CB8AC3E}">
        <p14:creationId xmlns:p14="http://schemas.microsoft.com/office/powerpoint/2010/main" val="2579164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15DE0-162E-9AAF-7A47-63289917C243}"/>
              </a:ext>
            </a:extLst>
          </p:cNvPr>
          <p:cNvSpPr>
            <a:spLocks noGrp="1"/>
          </p:cNvSpPr>
          <p:nvPr>
            <p:ph type="title"/>
          </p:nvPr>
        </p:nvSpPr>
        <p:spPr>
          <a:xfrm>
            <a:off x="586409" y="111793"/>
            <a:ext cx="10179260" cy="847333"/>
          </a:xfrm>
        </p:spPr>
        <p:txBody>
          <a:bodyPr>
            <a:normAutofit fontScale="90000"/>
          </a:bodyPr>
          <a:lstStyle/>
          <a:p>
            <a:r>
              <a:rPr lang="en-US" dirty="0"/>
              <a:t>Index properties: BFS and graph diameter (</a:t>
            </a:r>
            <a:r>
              <a:rPr lang="el-GR" b="1" dirty="0">
                <a:latin typeface="Consolas" panose="020B0609020204030204" pitchFamily="49" charset="0"/>
              </a:rPr>
              <a:t>α</a:t>
            </a:r>
            <a:r>
              <a:rPr lang="en-US" b="1" dirty="0">
                <a:latin typeface="Consolas" panose="020B0609020204030204" pitchFamily="49" charset="0"/>
              </a:rPr>
              <a:t>=1.2</a:t>
            </a:r>
            <a:r>
              <a:rPr lang="en-US" dirty="0"/>
              <a:t>)</a:t>
            </a:r>
          </a:p>
        </p:txBody>
      </p:sp>
      <p:graphicFrame>
        <p:nvGraphicFramePr>
          <p:cNvPr id="5" name="Table 9">
            <a:extLst>
              <a:ext uri="{FF2B5EF4-FFF2-40B4-BE49-F238E27FC236}">
                <a16:creationId xmlns:a16="http://schemas.microsoft.com/office/drawing/2014/main" id="{B91ABA7D-F7EB-7978-1C00-1AC51E91A07D}"/>
              </a:ext>
            </a:extLst>
          </p:cNvPr>
          <p:cNvGraphicFramePr>
            <a:graphicFrameLocks noGrp="1"/>
          </p:cNvGraphicFramePr>
          <p:nvPr>
            <p:extLst>
              <p:ext uri="{D42A27DB-BD31-4B8C-83A1-F6EECF244321}">
                <p14:modId xmlns:p14="http://schemas.microsoft.com/office/powerpoint/2010/main" val="3107413898"/>
              </p:ext>
            </p:extLst>
          </p:nvPr>
        </p:nvGraphicFramePr>
        <p:xfrm>
          <a:off x="526774" y="1093304"/>
          <a:ext cx="3438938" cy="5595728"/>
        </p:xfrm>
        <a:graphic>
          <a:graphicData uri="http://schemas.openxmlformats.org/drawingml/2006/table">
            <a:tbl>
              <a:tblPr firstRow="1" bandRow="1">
                <a:tableStyleId>{5C22544A-7EE6-4342-B048-85BDC9FD1C3A}</a:tableStyleId>
              </a:tblPr>
              <a:tblGrid>
                <a:gridCol w="1371599">
                  <a:extLst>
                    <a:ext uri="{9D8B030D-6E8A-4147-A177-3AD203B41FA5}">
                      <a16:colId xmlns:a16="http://schemas.microsoft.com/office/drawing/2014/main" val="1645946160"/>
                    </a:ext>
                  </a:extLst>
                </a:gridCol>
                <a:gridCol w="2067339">
                  <a:extLst>
                    <a:ext uri="{9D8B030D-6E8A-4147-A177-3AD203B41FA5}">
                      <a16:colId xmlns:a16="http://schemas.microsoft.com/office/drawing/2014/main" val="792340849"/>
                    </a:ext>
                  </a:extLst>
                </a:gridCol>
              </a:tblGrid>
              <a:tr h="979253">
                <a:tc>
                  <a:txBody>
                    <a:bodyPr/>
                    <a:lstStyle/>
                    <a:p>
                      <a:r>
                        <a:rPr lang="en-US" sz="1400" dirty="0"/>
                        <a:t>BFS level (from designated start point)</a:t>
                      </a:r>
                    </a:p>
                  </a:txBody>
                  <a:tcPr/>
                </a:tc>
                <a:tc>
                  <a:txBody>
                    <a:bodyPr/>
                    <a:lstStyle/>
                    <a:p>
                      <a:r>
                        <a:rPr lang="en-US" sz="1400" dirty="0"/>
                        <a:t># points at BFS level </a:t>
                      </a:r>
                      <a:r>
                        <a:rPr lang="en-US" sz="1400" i="1" dirty="0"/>
                        <a:t>i </a:t>
                      </a:r>
                      <a:br>
                        <a:rPr lang="en-US" sz="1400" i="1" dirty="0"/>
                      </a:br>
                      <a:r>
                        <a:rPr lang="en-US" sz="1400" i="1" dirty="0"/>
                        <a:t>(1billion point MS SPACEV dataset)</a:t>
                      </a:r>
                    </a:p>
                  </a:txBody>
                  <a:tcPr/>
                </a:tc>
                <a:extLst>
                  <a:ext uri="{0D108BD9-81ED-4DB2-BD59-A6C34878D82A}">
                    <a16:rowId xmlns:a16="http://schemas.microsoft.com/office/drawing/2014/main" val="1319365210"/>
                  </a:ext>
                </a:extLst>
              </a:tr>
              <a:tr h="307765">
                <a:tc>
                  <a:txBody>
                    <a:bodyPr/>
                    <a:lstStyle/>
                    <a:p>
                      <a:r>
                        <a:rPr lang="en-US" sz="1400" dirty="0"/>
                        <a:t>1</a:t>
                      </a:r>
                    </a:p>
                  </a:txBody>
                  <a:tcPr/>
                </a:tc>
                <a:tc>
                  <a:txBody>
                    <a:bodyPr/>
                    <a:lstStyle/>
                    <a:p>
                      <a:r>
                        <a:rPr lang="en-US" sz="1400" dirty="0"/>
                        <a:t>100</a:t>
                      </a:r>
                    </a:p>
                  </a:txBody>
                  <a:tcPr/>
                </a:tc>
                <a:extLst>
                  <a:ext uri="{0D108BD9-81ED-4DB2-BD59-A6C34878D82A}">
                    <a16:rowId xmlns:a16="http://schemas.microsoft.com/office/drawing/2014/main" val="3937605178"/>
                  </a:ext>
                </a:extLst>
              </a:tr>
              <a:tr h="307765">
                <a:tc>
                  <a:txBody>
                    <a:bodyPr/>
                    <a:lstStyle/>
                    <a:p>
                      <a:r>
                        <a:rPr lang="en-US" sz="1400" dirty="0"/>
                        <a:t>2</a:t>
                      </a:r>
                    </a:p>
                  </a:txBody>
                  <a:tcPr/>
                </a:tc>
                <a:tc>
                  <a:txBody>
                    <a:bodyPr/>
                    <a:lstStyle/>
                    <a:p>
                      <a:r>
                        <a:rPr lang="en-US" sz="1400" dirty="0"/>
                        <a:t>9946</a:t>
                      </a:r>
                    </a:p>
                  </a:txBody>
                  <a:tcPr/>
                </a:tc>
                <a:extLst>
                  <a:ext uri="{0D108BD9-81ED-4DB2-BD59-A6C34878D82A}">
                    <a16:rowId xmlns:a16="http://schemas.microsoft.com/office/drawing/2014/main" val="2666731693"/>
                  </a:ext>
                </a:extLst>
              </a:tr>
              <a:tr h="307765">
                <a:tc>
                  <a:txBody>
                    <a:bodyPr/>
                    <a:lstStyle/>
                    <a:p>
                      <a:r>
                        <a:rPr lang="en-US" sz="1400" dirty="0"/>
                        <a:t>3</a:t>
                      </a:r>
                    </a:p>
                  </a:txBody>
                  <a:tcPr/>
                </a:tc>
                <a:tc>
                  <a:txBody>
                    <a:bodyPr/>
                    <a:lstStyle/>
                    <a:p>
                      <a:r>
                        <a:rPr lang="en-US" sz="1400" dirty="0"/>
                        <a:t>891273</a:t>
                      </a:r>
                    </a:p>
                  </a:txBody>
                  <a:tcPr/>
                </a:tc>
                <a:extLst>
                  <a:ext uri="{0D108BD9-81ED-4DB2-BD59-A6C34878D82A}">
                    <a16:rowId xmlns:a16="http://schemas.microsoft.com/office/drawing/2014/main" val="4222670737"/>
                  </a:ext>
                </a:extLst>
              </a:tr>
              <a:tr h="307765">
                <a:tc>
                  <a:txBody>
                    <a:bodyPr/>
                    <a:lstStyle/>
                    <a:p>
                      <a:r>
                        <a:rPr lang="en-US" sz="1400" dirty="0"/>
                        <a:t>4</a:t>
                      </a:r>
                    </a:p>
                  </a:txBody>
                  <a:tcPr/>
                </a:tc>
                <a:tc>
                  <a:txBody>
                    <a:bodyPr/>
                    <a:lstStyle/>
                    <a:p>
                      <a:r>
                        <a:rPr lang="en-US" sz="1400" dirty="0"/>
                        <a:t>52050789</a:t>
                      </a:r>
                    </a:p>
                  </a:txBody>
                  <a:tcPr/>
                </a:tc>
                <a:extLst>
                  <a:ext uri="{0D108BD9-81ED-4DB2-BD59-A6C34878D82A}">
                    <a16:rowId xmlns:a16="http://schemas.microsoft.com/office/drawing/2014/main" val="2487897"/>
                  </a:ext>
                </a:extLst>
              </a:tr>
              <a:tr h="307765">
                <a:tc>
                  <a:txBody>
                    <a:bodyPr/>
                    <a:lstStyle/>
                    <a:p>
                      <a:r>
                        <a:rPr lang="en-US" sz="1400" dirty="0"/>
                        <a:t>5</a:t>
                      </a:r>
                    </a:p>
                  </a:txBody>
                  <a:tcPr>
                    <a:solidFill>
                      <a:schemeClr val="accent2">
                        <a:lumMod val="40000"/>
                        <a:lumOff val="60000"/>
                      </a:schemeClr>
                    </a:solidFill>
                  </a:tcPr>
                </a:tc>
                <a:tc>
                  <a:txBody>
                    <a:bodyPr/>
                    <a:lstStyle/>
                    <a:p>
                      <a:r>
                        <a:rPr lang="en-US" sz="1400" dirty="0"/>
                        <a:t>682738849</a:t>
                      </a:r>
                    </a:p>
                  </a:txBody>
                  <a:tcPr>
                    <a:solidFill>
                      <a:schemeClr val="accent2">
                        <a:lumMod val="40000"/>
                        <a:lumOff val="60000"/>
                      </a:schemeClr>
                    </a:solidFill>
                  </a:tcPr>
                </a:tc>
                <a:extLst>
                  <a:ext uri="{0D108BD9-81ED-4DB2-BD59-A6C34878D82A}">
                    <a16:rowId xmlns:a16="http://schemas.microsoft.com/office/drawing/2014/main" val="3173206863"/>
                  </a:ext>
                </a:extLst>
              </a:tr>
              <a:tr h="307765">
                <a:tc>
                  <a:txBody>
                    <a:bodyPr/>
                    <a:lstStyle/>
                    <a:p>
                      <a:r>
                        <a:rPr lang="en-US" sz="1400" dirty="0"/>
                        <a:t>6</a:t>
                      </a:r>
                    </a:p>
                  </a:txBody>
                  <a:tcPr>
                    <a:solidFill>
                      <a:schemeClr val="accent2">
                        <a:lumMod val="40000"/>
                        <a:lumOff val="60000"/>
                      </a:schemeClr>
                    </a:solidFill>
                  </a:tcPr>
                </a:tc>
                <a:tc>
                  <a:txBody>
                    <a:bodyPr/>
                    <a:lstStyle/>
                    <a:p>
                      <a:r>
                        <a:rPr lang="en-US" sz="1400" dirty="0"/>
                        <a:t>252099714</a:t>
                      </a:r>
                    </a:p>
                  </a:txBody>
                  <a:tcPr>
                    <a:solidFill>
                      <a:schemeClr val="accent2">
                        <a:lumMod val="40000"/>
                        <a:lumOff val="60000"/>
                      </a:schemeClr>
                    </a:solidFill>
                  </a:tcPr>
                </a:tc>
                <a:extLst>
                  <a:ext uri="{0D108BD9-81ED-4DB2-BD59-A6C34878D82A}">
                    <a16:rowId xmlns:a16="http://schemas.microsoft.com/office/drawing/2014/main" val="1071906387"/>
                  </a:ext>
                </a:extLst>
              </a:tr>
              <a:tr h="307765">
                <a:tc>
                  <a:txBody>
                    <a:bodyPr/>
                    <a:lstStyle/>
                    <a:p>
                      <a:r>
                        <a:rPr lang="en-US" sz="1400" dirty="0"/>
                        <a:t>7</a:t>
                      </a:r>
                    </a:p>
                  </a:txBody>
                  <a:tcPr/>
                </a:tc>
                <a:tc>
                  <a:txBody>
                    <a:bodyPr/>
                    <a:lstStyle/>
                    <a:p>
                      <a:r>
                        <a:rPr lang="en-US" sz="1400" dirty="0"/>
                        <a:t>11835439</a:t>
                      </a:r>
                    </a:p>
                  </a:txBody>
                  <a:tcPr/>
                </a:tc>
                <a:extLst>
                  <a:ext uri="{0D108BD9-81ED-4DB2-BD59-A6C34878D82A}">
                    <a16:rowId xmlns:a16="http://schemas.microsoft.com/office/drawing/2014/main" val="994054980"/>
                  </a:ext>
                </a:extLst>
              </a:tr>
              <a:tr h="307765">
                <a:tc>
                  <a:txBody>
                    <a:bodyPr/>
                    <a:lstStyle/>
                    <a:p>
                      <a:r>
                        <a:rPr lang="en-US" sz="1400" dirty="0"/>
                        <a:t>8</a:t>
                      </a:r>
                    </a:p>
                  </a:txBody>
                  <a:tcPr/>
                </a:tc>
                <a:tc>
                  <a:txBody>
                    <a:bodyPr/>
                    <a:lstStyle/>
                    <a:p>
                      <a:r>
                        <a:rPr lang="en-US" sz="1400" dirty="0"/>
                        <a:t>190225</a:t>
                      </a:r>
                    </a:p>
                  </a:txBody>
                  <a:tcPr/>
                </a:tc>
                <a:extLst>
                  <a:ext uri="{0D108BD9-81ED-4DB2-BD59-A6C34878D82A}">
                    <a16:rowId xmlns:a16="http://schemas.microsoft.com/office/drawing/2014/main" val="3135987892"/>
                  </a:ext>
                </a:extLst>
              </a:tr>
              <a:tr h="307765">
                <a:tc>
                  <a:txBody>
                    <a:bodyPr/>
                    <a:lstStyle/>
                    <a:p>
                      <a:r>
                        <a:rPr lang="en-US" sz="1400" dirty="0"/>
                        <a:t>9</a:t>
                      </a:r>
                    </a:p>
                  </a:txBody>
                  <a:tcPr/>
                </a:tc>
                <a:tc>
                  <a:txBody>
                    <a:bodyPr/>
                    <a:lstStyle/>
                    <a:p>
                      <a:r>
                        <a:rPr lang="en-US" sz="1400" dirty="0"/>
                        <a:t>104202</a:t>
                      </a:r>
                    </a:p>
                  </a:txBody>
                  <a:tcPr/>
                </a:tc>
                <a:extLst>
                  <a:ext uri="{0D108BD9-81ED-4DB2-BD59-A6C34878D82A}">
                    <a16:rowId xmlns:a16="http://schemas.microsoft.com/office/drawing/2014/main" val="2656182161"/>
                  </a:ext>
                </a:extLst>
              </a:tr>
              <a:tr h="307765">
                <a:tc>
                  <a:txBody>
                    <a:bodyPr/>
                    <a:lstStyle/>
                    <a:p>
                      <a:r>
                        <a:rPr lang="en-US" sz="1400" dirty="0"/>
                        <a:t>10</a:t>
                      </a:r>
                    </a:p>
                  </a:txBody>
                  <a:tcPr/>
                </a:tc>
                <a:tc>
                  <a:txBody>
                    <a:bodyPr/>
                    <a:lstStyle/>
                    <a:p>
                      <a:r>
                        <a:rPr lang="en-US" sz="1400" dirty="0"/>
                        <a:t>47656</a:t>
                      </a:r>
                    </a:p>
                  </a:txBody>
                  <a:tcPr/>
                </a:tc>
                <a:extLst>
                  <a:ext uri="{0D108BD9-81ED-4DB2-BD59-A6C34878D82A}">
                    <a16:rowId xmlns:a16="http://schemas.microsoft.com/office/drawing/2014/main" val="48201197"/>
                  </a:ext>
                </a:extLst>
              </a:tr>
              <a:tr h="307765">
                <a:tc>
                  <a:txBody>
                    <a:bodyPr/>
                    <a:lstStyle/>
                    <a:p>
                      <a:r>
                        <a:rPr lang="en-US" sz="1400" dirty="0"/>
                        <a:t>11</a:t>
                      </a:r>
                    </a:p>
                  </a:txBody>
                  <a:tcPr/>
                </a:tc>
                <a:tc>
                  <a:txBody>
                    <a:bodyPr/>
                    <a:lstStyle/>
                    <a:p>
                      <a:r>
                        <a:rPr lang="en-US" sz="1400" dirty="0"/>
                        <a:t>11095</a:t>
                      </a:r>
                    </a:p>
                  </a:txBody>
                  <a:tcPr/>
                </a:tc>
                <a:extLst>
                  <a:ext uri="{0D108BD9-81ED-4DB2-BD59-A6C34878D82A}">
                    <a16:rowId xmlns:a16="http://schemas.microsoft.com/office/drawing/2014/main" val="4187895969"/>
                  </a:ext>
                </a:extLst>
              </a:tr>
              <a:tr h="307765">
                <a:tc>
                  <a:txBody>
                    <a:bodyPr/>
                    <a:lstStyle/>
                    <a:p>
                      <a:r>
                        <a:rPr lang="en-US" sz="1400" dirty="0"/>
                        <a:t>12</a:t>
                      </a:r>
                    </a:p>
                  </a:txBody>
                  <a:tcPr/>
                </a:tc>
                <a:tc>
                  <a:txBody>
                    <a:bodyPr/>
                    <a:lstStyle/>
                    <a:p>
                      <a:r>
                        <a:rPr lang="en-US" sz="1400" dirty="0"/>
                        <a:t>1536</a:t>
                      </a:r>
                    </a:p>
                  </a:txBody>
                  <a:tcPr/>
                </a:tc>
                <a:extLst>
                  <a:ext uri="{0D108BD9-81ED-4DB2-BD59-A6C34878D82A}">
                    <a16:rowId xmlns:a16="http://schemas.microsoft.com/office/drawing/2014/main" val="260948605"/>
                  </a:ext>
                </a:extLst>
              </a:tr>
              <a:tr h="307765">
                <a:tc>
                  <a:txBody>
                    <a:bodyPr/>
                    <a:lstStyle/>
                    <a:p>
                      <a:r>
                        <a:rPr lang="en-US" sz="1400" dirty="0"/>
                        <a:t>13</a:t>
                      </a:r>
                    </a:p>
                  </a:txBody>
                  <a:tcPr/>
                </a:tc>
                <a:tc>
                  <a:txBody>
                    <a:bodyPr/>
                    <a:lstStyle/>
                    <a:p>
                      <a:r>
                        <a:rPr lang="en-US" sz="1400" dirty="0"/>
                        <a:t>212</a:t>
                      </a:r>
                    </a:p>
                  </a:txBody>
                  <a:tcPr/>
                </a:tc>
                <a:extLst>
                  <a:ext uri="{0D108BD9-81ED-4DB2-BD59-A6C34878D82A}">
                    <a16:rowId xmlns:a16="http://schemas.microsoft.com/office/drawing/2014/main" val="1090759658"/>
                  </a:ext>
                </a:extLst>
              </a:tr>
              <a:tr h="307765">
                <a:tc>
                  <a:txBody>
                    <a:bodyPr/>
                    <a:lstStyle/>
                    <a:p>
                      <a:r>
                        <a:rPr lang="en-US" sz="1400" dirty="0"/>
                        <a:t>14</a:t>
                      </a:r>
                    </a:p>
                  </a:txBody>
                  <a:tcPr/>
                </a:tc>
                <a:tc>
                  <a:txBody>
                    <a:bodyPr/>
                    <a:lstStyle/>
                    <a:p>
                      <a:r>
                        <a:rPr lang="en-US" sz="1400" dirty="0"/>
                        <a:t>24</a:t>
                      </a:r>
                    </a:p>
                  </a:txBody>
                  <a:tcPr/>
                </a:tc>
                <a:extLst>
                  <a:ext uri="{0D108BD9-81ED-4DB2-BD59-A6C34878D82A}">
                    <a16:rowId xmlns:a16="http://schemas.microsoft.com/office/drawing/2014/main" val="1885257165"/>
                  </a:ext>
                </a:extLst>
              </a:tr>
              <a:tr h="307765">
                <a:tc>
                  <a:txBody>
                    <a:bodyPr/>
                    <a:lstStyle/>
                    <a:p>
                      <a:r>
                        <a:rPr lang="en-US" sz="1400" dirty="0"/>
                        <a:t>15</a:t>
                      </a:r>
                    </a:p>
                  </a:txBody>
                  <a:tcPr/>
                </a:tc>
                <a:tc>
                  <a:txBody>
                    <a:bodyPr/>
                    <a:lstStyle/>
                    <a:p>
                      <a:r>
                        <a:rPr lang="en-US" sz="1400" dirty="0"/>
                        <a:t>1</a:t>
                      </a:r>
                    </a:p>
                  </a:txBody>
                  <a:tcPr/>
                </a:tc>
                <a:extLst>
                  <a:ext uri="{0D108BD9-81ED-4DB2-BD59-A6C34878D82A}">
                    <a16:rowId xmlns:a16="http://schemas.microsoft.com/office/drawing/2014/main" val="2973707748"/>
                  </a:ext>
                </a:extLst>
              </a:tr>
            </a:tbl>
          </a:graphicData>
        </a:graphic>
      </p:graphicFrame>
      <p:sp>
        <p:nvSpPr>
          <p:cNvPr id="6" name="Right Brace 5">
            <a:extLst>
              <a:ext uri="{FF2B5EF4-FFF2-40B4-BE49-F238E27FC236}">
                <a16:creationId xmlns:a16="http://schemas.microsoft.com/office/drawing/2014/main" id="{503FC19F-1831-5841-6083-91CB137FA054}"/>
              </a:ext>
            </a:extLst>
          </p:cNvPr>
          <p:cNvSpPr/>
          <p:nvPr/>
        </p:nvSpPr>
        <p:spPr>
          <a:xfrm>
            <a:off x="4035286" y="2102126"/>
            <a:ext cx="248479" cy="17691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E4582B80-2B9E-C574-E7DD-4C0596C216C4}"/>
              </a:ext>
            </a:extLst>
          </p:cNvPr>
          <p:cNvSpPr txBox="1"/>
          <p:nvPr/>
        </p:nvSpPr>
        <p:spPr>
          <a:xfrm>
            <a:off x="4368248" y="2564800"/>
            <a:ext cx="1595230" cy="923330"/>
          </a:xfrm>
          <a:prstGeom prst="rect">
            <a:avLst/>
          </a:prstGeom>
          <a:noFill/>
        </p:spPr>
        <p:txBody>
          <a:bodyPr wrap="square" rtlCol="0">
            <a:spAutoFit/>
          </a:bodyPr>
          <a:lstStyle/>
          <a:p>
            <a:r>
              <a:rPr lang="en-US" dirty="0"/>
              <a:t>98% of points &lt;= 6 hops from start</a:t>
            </a:r>
          </a:p>
        </p:txBody>
      </p:sp>
      <p:graphicFrame>
        <p:nvGraphicFramePr>
          <p:cNvPr id="9" name="Table 9">
            <a:extLst>
              <a:ext uri="{FF2B5EF4-FFF2-40B4-BE49-F238E27FC236}">
                <a16:creationId xmlns:a16="http://schemas.microsoft.com/office/drawing/2014/main" id="{EDE051DD-118C-306B-75D0-23988BE7E6A7}"/>
              </a:ext>
            </a:extLst>
          </p:cNvPr>
          <p:cNvGraphicFramePr>
            <a:graphicFrameLocks noGrp="1"/>
          </p:cNvGraphicFramePr>
          <p:nvPr>
            <p:extLst>
              <p:ext uri="{D42A27DB-BD31-4B8C-83A1-F6EECF244321}">
                <p14:modId xmlns:p14="http://schemas.microsoft.com/office/powerpoint/2010/main" val="648702727"/>
              </p:ext>
            </p:extLst>
          </p:nvPr>
        </p:nvGraphicFramePr>
        <p:xfrm>
          <a:off x="6130787" y="1093304"/>
          <a:ext cx="3438938" cy="4980198"/>
        </p:xfrm>
        <a:graphic>
          <a:graphicData uri="http://schemas.openxmlformats.org/drawingml/2006/table">
            <a:tbl>
              <a:tblPr firstRow="1" bandRow="1">
                <a:tableStyleId>{5C22544A-7EE6-4342-B048-85BDC9FD1C3A}</a:tableStyleId>
              </a:tblPr>
              <a:tblGrid>
                <a:gridCol w="1371599">
                  <a:extLst>
                    <a:ext uri="{9D8B030D-6E8A-4147-A177-3AD203B41FA5}">
                      <a16:colId xmlns:a16="http://schemas.microsoft.com/office/drawing/2014/main" val="1645946160"/>
                    </a:ext>
                  </a:extLst>
                </a:gridCol>
                <a:gridCol w="2067339">
                  <a:extLst>
                    <a:ext uri="{9D8B030D-6E8A-4147-A177-3AD203B41FA5}">
                      <a16:colId xmlns:a16="http://schemas.microsoft.com/office/drawing/2014/main" val="792340849"/>
                    </a:ext>
                  </a:extLst>
                </a:gridCol>
              </a:tblGrid>
              <a:tr h="979253">
                <a:tc>
                  <a:txBody>
                    <a:bodyPr/>
                    <a:lstStyle/>
                    <a:p>
                      <a:r>
                        <a:rPr lang="en-US" sz="1400" dirty="0"/>
                        <a:t>BFS level (from designated start point)</a:t>
                      </a:r>
                    </a:p>
                  </a:txBody>
                  <a:tcPr/>
                </a:tc>
                <a:tc>
                  <a:txBody>
                    <a:bodyPr/>
                    <a:lstStyle/>
                    <a:p>
                      <a:r>
                        <a:rPr lang="en-US" sz="1400" dirty="0"/>
                        <a:t># points at BFS level </a:t>
                      </a:r>
                      <a:r>
                        <a:rPr lang="en-US" sz="1400" i="1" dirty="0"/>
                        <a:t>i </a:t>
                      </a:r>
                      <a:br>
                        <a:rPr lang="en-US" sz="1400" i="1" dirty="0"/>
                      </a:br>
                      <a:r>
                        <a:rPr lang="en-US" sz="1400" i="1" dirty="0"/>
                        <a:t>(1billion point MS BIGANN dataset)</a:t>
                      </a:r>
                    </a:p>
                  </a:txBody>
                  <a:tcPr/>
                </a:tc>
                <a:extLst>
                  <a:ext uri="{0D108BD9-81ED-4DB2-BD59-A6C34878D82A}">
                    <a16:rowId xmlns:a16="http://schemas.microsoft.com/office/drawing/2014/main" val="1319365210"/>
                  </a:ext>
                </a:extLst>
              </a:tr>
              <a:tr h="307765">
                <a:tc>
                  <a:txBody>
                    <a:bodyPr/>
                    <a:lstStyle/>
                    <a:p>
                      <a:r>
                        <a:rPr lang="en-US" sz="1400" dirty="0"/>
                        <a:t>1</a:t>
                      </a:r>
                    </a:p>
                  </a:txBody>
                  <a:tcPr/>
                </a:tc>
                <a:tc>
                  <a:txBody>
                    <a:bodyPr/>
                    <a:lstStyle/>
                    <a:p>
                      <a:r>
                        <a:rPr lang="en-US" sz="1400" dirty="0"/>
                        <a:t>73</a:t>
                      </a:r>
                    </a:p>
                  </a:txBody>
                  <a:tcPr/>
                </a:tc>
                <a:extLst>
                  <a:ext uri="{0D108BD9-81ED-4DB2-BD59-A6C34878D82A}">
                    <a16:rowId xmlns:a16="http://schemas.microsoft.com/office/drawing/2014/main" val="3937605178"/>
                  </a:ext>
                </a:extLst>
              </a:tr>
              <a:tr h="307765">
                <a:tc>
                  <a:txBody>
                    <a:bodyPr/>
                    <a:lstStyle/>
                    <a:p>
                      <a:r>
                        <a:rPr lang="en-US" sz="1400" dirty="0"/>
                        <a:t>2</a:t>
                      </a:r>
                    </a:p>
                  </a:txBody>
                  <a:tcPr/>
                </a:tc>
                <a:tc>
                  <a:txBody>
                    <a:bodyPr/>
                    <a:lstStyle/>
                    <a:p>
                      <a:r>
                        <a:rPr lang="en-US" sz="1400" dirty="0"/>
                        <a:t>3868</a:t>
                      </a:r>
                    </a:p>
                  </a:txBody>
                  <a:tcPr/>
                </a:tc>
                <a:extLst>
                  <a:ext uri="{0D108BD9-81ED-4DB2-BD59-A6C34878D82A}">
                    <a16:rowId xmlns:a16="http://schemas.microsoft.com/office/drawing/2014/main" val="2666731693"/>
                  </a:ext>
                </a:extLst>
              </a:tr>
              <a:tr h="307765">
                <a:tc>
                  <a:txBody>
                    <a:bodyPr/>
                    <a:lstStyle/>
                    <a:p>
                      <a:r>
                        <a:rPr lang="en-US" sz="1400" dirty="0"/>
                        <a:t>3</a:t>
                      </a:r>
                    </a:p>
                  </a:txBody>
                  <a:tcPr/>
                </a:tc>
                <a:tc>
                  <a:txBody>
                    <a:bodyPr/>
                    <a:lstStyle/>
                    <a:p>
                      <a:r>
                        <a:rPr lang="en-US" sz="1400" dirty="0"/>
                        <a:t>213058</a:t>
                      </a:r>
                    </a:p>
                  </a:txBody>
                  <a:tcPr/>
                </a:tc>
                <a:extLst>
                  <a:ext uri="{0D108BD9-81ED-4DB2-BD59-A6C34878D82A}">
                    <a16:rowId xmlns:a16="http://schemas.microsoft.com/office/drawing/2014/main" val="4222670737"/>
                  </a:ext>
                </a:extLst>
              </a:tr>
              <a:tr h="307765">
                <a:tc>
                  <a:txBody>
                    <a:bodyPr/>
                    <a:lstStyle/>
                    <a:p>
                      <a:r>
                        <a:rPr lang="en-US" sz="1400" dirty="0"/>
                        <a:t>4</a:t>
                      </a:r>
                    </a:p>
                  </a:txBody>
                  <a:tcPr/>
                </a:tc>
                <a:tc>
                  <a:txBody>
                    <a:bodyPr/>
                    <a:lstStyle/>
                    <a:p>
                      <a:r>
                        <a:rPr lang="en-US" sz="1400" dirty="0"/>
                        <a:t>10864635</a:t>
                      </a:r>
                    </a:p>
                  </a:txBody>
                  <a:tcPr/>
                </a:tc>
                <a:extLst>
                  <a:ext uri="{0D108BD9-81ED-4DB2-BD59-A6C34878D82A}">
                    <a16:rowId xmlns:a16="http://schemas.microsoft.com/office/drawing/2014/main" val="2487897"/>
                  </a:ext>
                </a:extLst>
              </a:tr>
              <a:tr h="307765">
                <a:tc>
                  <a:txBody>
                    <a:bodyPr/>
                    <a:lstStyle/>
                    <a:p>
                      <a:r>
                        <a:rPr lang="en-US" sz="1400" dirty="0"/>
                        <a:t>5</a:t>
                      </a:r>
                    </a:p>
                  </a:txBody>
                  <a:tcPr>
                    <a:solidFill>
                      <a:schemeClr val="accent2">
                        <a:lumMod val="40000"/>
                        <a:lumOff val="60000"/>
                      </a:schemeClr>
                    </a:solidFill>
                  </a:tcPr>
                </a:tc>
                <a:tc>
                  <a:txBody>
                    <a:bodyPr/>
                    <a:lstStyle/>
                    <a:p>
                      <a:r>
                        <a:rPr lang="en-US" sz="1400" dirty="0"/>
                        <a:t>226069439</a:t>
                      </a:r>
                    </a:p>
                  </a:txBody>
                  <a:tcPr>
                    <a:solidFill>
                      <a:schemeClr val="accent2">
                        <a:lumMod val="40000"/>
                        <a:lumOff val="60000"/>
                      </a:schemeClr>
                    </a:solidFill>
                  </a:tcPr>
                </a:tc>
                <a:extLst>
                  <a:ext uri="{0D108BD9-81ED-4DB2-BD59-A6C34878D82A}">
                    <a16:rowId xmlns:a16="http://schemas.microsoft.com/office/drawing/2014/main" val="3173206863"/>
                  </a:ext>
                </a:extLst>
              </a:tr>
              <a:tr h="307765">
                <a:tc>
                  <a:txBody>
                    <a:bodyPr/>
                    <a:lstStyle/>
                    <a:p>
                      <a:r>
                        <a:rPr lang="en-US" sz="1400" dirty="0"/>
                        <a:t>6</a:t>
                      </a:r>
                    </a:p>
                  </a:txBody>
                  <a:tcPr>
                    <a:solidFill>
                      <a:schemeClr val="accent2">
                        <a:lumMod val="40000"/>
                        <a:lumOff val="60000"/>
                      </a:schemeClr>
                    </a:solidFill>
                  </a:tcPr>
                </a:tc>
                <a:tc>
                  <a:txBody>
                    <a:bodyPr/>
                    <a:lstStyle/>
                    <a:p>
                      <a:r>
                        <a:rPr lang="en-US" sz="1400" dirty="0"/>
                        <a:t>673168120</a:t>
                      </a:r>
                    </a:p>
                  </a:txBody>
                  <a:tcPr>
                    <a:solidFill>
                      <a:schemeClr val="accent2">
                        <a:lumMod val="40000"/>
                        <a:lumOff val="60000"/>
                      </a:schemeClr>
                    </a:solidFill>
                  </a:tcPr>
                </a:tc>
                <a:extLst>
                  <a:ext uri="{0D108BD9-81ED-4DB2-BD59-A6C34878D82A}">
                    <a16:rowId xmlns:a16="http://schemas.microsoft.com/office/drawing/2014/main" val="1071906387"/>
                  </a:ext>
                </a:extLst>
              </a:tr>
              <a:tr h="307765">
                <a:tc>
                  <a:txBody>
                    <a:bodyPr/>
                    <a:lstStyle/>
                    <a:p>
                      <a:r>
                        <a:rPr lang="en-US" sz="1400" dirty="0"/>
                        <a:t>7</a:t>
                      </a:r>
                    </a:p>
                  </a:txBody>
                  <a:tcPr/>
                </a:tc>
                <a:tc>
                  <a:txBody>
                    <a:bodyPr/>
                    <a:lstStyle/>
                    <a:p>
                      <a:r>
                        <a:rPr lang="en-US" sz="1400" dirty="0"/>
                        <a:t>88167475</a:t>
                      </a:r>
                    </a:p>
                  </a:txBody>
                  <a:tcPr/>
                </a:tc>
                <a:extLst>
                  <a:ext uri="{0D108BD9-81ED-4DB2-BD59-A6C34878D82A}">
                    <a16:rowId xmlns:a16="http://schemas.microsoft.com/office/drawing/2014/main" val="994054980"/>
                  </a:ext>
                </a:extLst>
              </a:tr>
              <a:tr h="307765">
                <a:tc>
                  <a:txBody>
                    <a:bodyPr/>
                    <a:lstStyle/>
                    <a:p>
                      <a:r>
                        <a:rPr lang="en-US" sz="1400" dirty="0"/>
                        <a:t>8</a:t>
                      </a:r>
                    </a:p>
                  </a:txBody>
                  <a:tcPr/>
                </a:tc>
                <a:tc>
                  <a:txBody>
                    <a:bodyPr/>
                    <a:lstStyle/>
                    <a:p>
                      <a:r>
                        <a:rPr lang="en-US" sz="1400" dirty="0"/>
                        <a:t>1487493</a:t>
                      </a:r>
                    </a:p>
                  </a:txBody>
                  <a:tcPr/>
                </a:tc>
                <a:extLst>
                  <a:ext uri="{0D108BD9-81ED-4DB2-BD59-A6C34878D82A}">
                    <a16:rowId xmlns:a16="http://schemas.microsoft.com/office/drawing/2014/main" val="3135987892"/>
                  </a:ext>
                </a:extLst>
              </a:tr>
              <a:tr h="307765">
                <a:tc>
                  <a:txBody>
                    <a:bodyPr/>
                    <a:lstStyle/>
                    <a:p>
                      <a:r>
                        <a:rPr lang="en-US" sz="1400" dirty="0"/>
                        <a:t>9</a:t>
                      </a:r>
                    </a:p>
                  </a:txBody>
                  <a:tcPr/>
                </a:tc>
                <a:tc>
                  <a:txBody>
                    <a:bodyPr/>
                    <a:lstStyle/>
                    <a:p>
                      <a:r>
                        <a:rPr lang="en-US" sz="1400" dirty="0"/>
                        <a:t>6645</a:t>
                      </a:r>
                    </a:p>
                  </a:txBody>
                  <a:tcPr/>
                </a:tc>
                <a:extLst>
                  <a:ext uri="{0D108BD9-81ED-4DB2-BD59-A6C34878D82A}">
                    <a16:rowId xmlns:a16="http://schemas.microsoft.com/office/drawing/2014/main" val="2656182161"/>
                  </a:ext>
                </a:extLst>
              </a:tr>
              <a:tr h="307765">
                <a:tc>
                  <a:txBody>
                    <a:bodyPr/>
                    <a:lstStyle/>
                    <a:p>
                      <a:r>
                        <a:rPr lang="en-US" sz="1400" dirty="0"/>
                        <a:t>10</a:t>
                      </a:r>
                    </a:p>
                  </a:txBody>
                  <a:tcPr/>
                </a:tc>
                <a:tc>
                  <a:txBody>
                    <a:bodyPr/>
                    <a:lstStyle/>
                    <a:p>
                      <a:r>
                        <a:rPr lang="en-US" sz="1400" dirty="0"/>
                        <a:t>798</a:t>
                      </a:r>
                    </a:p>
                  </a:txBody>
                  <a:tcPr/>
                </a:tc>
                <a:extLst>
                  <a:ext uri="{0D108BD9-81ED-4DB2-BD59-A6C34878D82A}">
                    <a16:rowId xmlns:a16="http://schemas.microsoft.com/office/drawing/2014/main" val="48201197"/>
                  </a:ext>
                </a:extLst>
              </a:tr>
              <a:tr h="307765">
                <a:tc>
                  <a:txBody>
                    <a:bodyPr/>
                    <a:lstStyle/>
                    <a:p>
                      <a:r>
                        <a:rPr lang="en-US" sz="1400" dirty="0"/>
                        <a:t>11</a:t>
                      </a:r>
                    </a:p>
                  </a:txBody>
                  <a:tcPr/>
                </a:tc>
                <a:tc>
                  <a:txBody>
                    <a:bodyPr/>
                    <a:lstStyle/>
                    <a:p>
                      <a:r>
                        <a:rPr lang="en-US" sz="1400" dirty="0"/>
                        <a:t>131</a:t>
                      </a:r>
                    </a:p>
                  </a:txBody>
                  <a:tcPr/>
                </a:tc>
                <a:extLst>
                  <a:ext uri="{0D108BD9-81ED-4DB2-BD59-A6C34878D82A}">
                    <a16:rowId xmlns:a16="http://schemas.microsoft.com/office/drawing/2014/main" val="4187895969"/>
                  </a:ext>
                </a:extLst>
              </a:tr>
              <a:tr h="307765">
                <a:tc>
                  <a:txBody>
                    <a:bodyPr/>
                    <a:lstStyle/>
                    <a:p>
                      <a:r>
                        <a:rPr lang="en-US" sz="1400" dirty="0"/>
                        <a:t>12</a:t>
                      </a:r>
                    </a:p>
                  </a:txBody>
                  <a:tcPr/>
                </a:tc>
                <a:tc>
                  <a:txBody>
                    <a:bodyPr/>
                    <a:lstStyle/>
                    <a:p>
                      <a:r>
                        <a:rPr lang="en-US" sz="1400" dirty="0"/>
                        <a:t>16</a:t>
                      </a:r>
                    </a:p>
                  </a:txBody>
                  <a:tcPr/>
                </a:tc>
                <a:extLst>
                  <a:ext uri="{0D108BD9-81ED-4DB2-BD59-A6C34878D82A}">
                    <a16:rowId xmlns:a16="http://schemas.microsoft.com/office/drawing/2014/main" val="260948605"/>
                  </a:ext>
                </a:extLst>
              </a:tr>
              <a:tr h="307765">
                <a:tc>
                  <a:txBody>
                    <a:bodyPr/>
                    <a:lstStyle/>
                    <a:p>
                      <a:r>
                        <a:rPr lang="en-US" sz="1400" dirty="0"/>
                        <a:t>13</a:t>
                      </a:r>
                    </a:p>
                  </a:txBody>
                  <a:tcPr/>
                </a:tc>
                <a:tc>
                  <a:txBody>
                    <a:bodyPr/>
                    <a:lstStyle/>
                    <a:p>
                      <a:r>
                        <a:rPr lang="en-US" sz="1400" dirty="0"/>
                        <a:t>1</a:t>
                      </a:r>
                    </a:p>
                  </a:txBody>
                  <a:tcPr/>
                </a:tc>
                <a:extLst>
                  <a:ext uri="{0D108BD9-81ED-4DB2-BD59-A6C34878D82A}">
                    <a16:rowId xmlns:a16="http://schemas.microsoft.com/office/drawing/2014/main" val="1090759658"/>
                  </a:ext>
                </a:extLst>
              </a:tr>
            </a:tbl>
          </a:graphicData>
        </a:graphic>
      </p:graphicFrame>
      <p:sp>
        <p:nvSpPr>
          <p:cNvPr id="10" name="Right Brace 9">
            <a:extLst>
              <a:ext uri="{FF2B5EF4-FFF2-40B4-BE49-F238E27FC236}">
                <a16:creationId xmlns:a16="http://schemas.microsoft.com/office/drawing/2014/main" id="{43081040-2635-13D8-FE82-5562F0DF84B6}"/>
              </a:ext>
            </a:extLst>
          </p:cNvPr>
          <p:cNvSpPr/>
          <p:nvPr/>
        </p:nvSpPr>
        <p:spPr>
          <a:xfrm>
            <a:off x="9654208" y="2102126"/>
            <a:ext cx="248479" cy="17691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E8355082-6256-7CE4-E2EF-898CDC129DE6}"/>
              </a:ext>
            </a:extLst>
          </p:cNvPr>
          <p:cNvSpPr txBox="1"/>
          <p:nvPr/>
        </p:nvSpPr>
        <p:spPr>
          <a:xfrm>
            <a:off x="10069996" y="2564800"/>
            <a:ext cx="1595230" cy="923330"/>
          </a:xfrm>
          <a:prstGeom prst="rect">
            <a:avLst/>
          </a:prstGeom>
          <a:noFill/>
        </p:spPr>
        <p:txBody>
          <a:bodyPr wrap="square" rtlCol="0">
            <a:spAutoFit/>
          </a:bodyPr>
          <a:lstStyle/>
          <a:p>
            <a:r>
              <a:rPr lang="en-US" dirty="0"/>
              <a:t>90% of points &lt;= 6 hops from start</a:t>
            </a:r>
          </a:p>
        </p:txBody>
      </p:sp>
      <p:sp>
        <p:nvSpPr>
          <p:cNvPr id="12" name="Date Placeholder 2">
            <a:extLst>
              <a:ext uri="{FF2B5EF4-FFF2-40B4-BE49-F238E27FC236}">
                <a16:creationId xmlns:a16="http://schemas.microsoft.com/office/drawing/2014/main" id="{47F734B7-E574-230A-AFE2-BD9C3DC8D174}"/>
              </a:ext>
            </a:extLst>
          </p:cNvPr>
          <p:cNvSpPr>
            <a:spLocks noGrp="1"/>
          </p:cNvSpPr>
          <p:nvPr>
            <p:ph type="dt" sz="half" idx="10"/>
          </p:nvPr>
        </p:nvSpPr>
        <p:spPr>
          <a:xfrm rot="16200000">
            <a:off x="10979925" y="998539"/>
            <a:ext cx="1904999" cy="365125"/>
          </a:xfrm>
        </p:spPr>
        <p:txBody>
          <a:bodyPr/>
          <a:lstStyle/>
          <a:p>
            <a:fld id="{C4E045B5-7CD6-4D68-B38B-9DC5A4CDEE05}" type="datetime1">
              <a:rPr lang="en-US" smtClean="0"/>
              <a:t>12-Oct-22</a:t>
            </a:fld>
            <a:endParaRPr lang="en-US" dirty="0"/>
          </a:p>
        </p:txBody>
      </p:sp>
      <p:sp>
        <p:nvSpPr>
          <p:cNvPr id="13" name="Slide Number Placeholder 7">
            <a:extLst>
              <a:ext uri="{FF2B5EF4-FFF2-40B4-BE49-F238E27FC236}">
                <a16:creationId xmlns:a16="http://schemas.microsoft.com/office/drawing/2014/main" id="{1B32BD9C-0A9D-FCA8-4A21-D5E498BBACED}"/>
              </a:ext>
            </a:extLst>
          </p:cNvPr>
          <p:cNvSpPr>
            <a:spLocks noGrp="1"/>
          </p:cNvSpPr>
          <p:nvPr>
            <p:ph type="sldNum" sz="quarter" idx="12"/>
          </p:nvPr>
        </p:nvSpPr>
        <p:spPr>
          <a:xfrm>
            <a:off x="11657610" y="6172200"/>
            <a:ext cx="549630" cy="593725"/>
          </a:xfrm>
        </p:spPr>
        <p:txBody>
          <a:bodyPr>
            <a:normAutofit/>
          </a:bodyPr>
          <a:lstStyle/>
          <a:p>
            <a:fld id="{7BA31737-66ED-4538-8E4A-5B6F08D0267E}" type="slidenum">
              <a:rPr lang="en-US" smtClean="0"/>
              <a:t>14</a:t>
            </a:fld>
            <a:endParaRPr lang="en-US" dirty="0"/>
          </a:p>
        </p:txBody>
      </p:sp>
    </p:spTree>
    <p:extLst>
      <p:ext uri="{BB962C8B-B14F-4D97-AF65-F5344CB8AC3E}">
        <p14:creationId xmlns:p14="http://schemas.microsoft.com/office/powerpoint/2010/main" val="231953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CA7D-C67B-46F4-8414-9E035149BB74}"/>
              </a:ext>
            </a:extLst>
          </p:cNvPr>
          <p:cNvSpPr>
            <a:spLocks noGrp="1"/>
          </p:cNvSpPr>
          <p:nvPr>
            <p:ph type="title"/>
          </p:nvPr>
        </p:nvSpPr>
        <p:spPr/>
        <p:txBody>
          <a:bodyPr>
            <a:normAutofit fontScale="90000"/>
          </a:bodyPr>
          <a:lstStyle/>
          <a:p>
            <a:r>
              <a:rPr lang="en-US" dirty="0"/>
              <a:t>Round-trips to SSD: Comparison with other graph algorithms</a:t>
            </a:r>
          </a:p>
        </p:txBody>
      </p:sp>
      <p:pic>
        <p:nvPicPr>
          <p:cNvPr id="5" name="Content Placeholder 4">
            <a:extLst>
              <a:ext uri="{FF2B5EF4-FFF2-40B4-BE49-F238E27FC236}">
                <a16:creationId xmlns:a16="http://schemas.microsoft.com/office/drawing/2014/main" id="{AD38E028-C1CF-4CF4-AD3E-997FC22104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579" y="1564501"/>
            <a:ext cx="5844498" cy="4419600"/>
          </a:xfrm>
        </p:spPr>
      </p:pic>
      <p:sp>
        <p:nvSpPr>
          <p:cNvPr id="6" name="TextBox 5">
            <a:extLst>
              <a:ext uri="{FF2B5EF4-FFF2-40B4-BE49-F238E27FC236}">
                <a16:creationId xmlns:a16="http://schemas.microsoft.com/office/drawing/2014/main" id="{8776FC5C-1318-42E3-8C59-8FCCD3147D26}"/>
              </a:ext>
            </a:extLst>
          </p:cNvPr>
          <p:cNvSpPr txBox="1"/>
          <p:nvPr/>
        </p:nvSpPr>
        <p:spPr>
          <a:xfrm>
            <a:off x="7181946" y="3032683"/>
            <a:ext cx="2180405" cy="1015663"/>
          </a:xfrm>
          <a:prstGeom prst="rect">
            <a:avLst/>
          </a:prstGeom>
          <a:noFill/>
        </p:spPr>
        <p:txBody>
          <a:bodyPr wrap="none" rtlCol="0">
            <a:spAutoFit/>
          </a:bodyPr>
          <a:lstStyle/>
          <a:p>
            <a:r>
              <a:rPr lang="en-US" sz="2000" dirty="0"/>
              <a:t>Search Parameters</a:t>
            </a:r>
          </a:p>
          <a:p>
            <a:r>
              <a:rPr lang="en-US" sz="2000" dirty="0"/>
              <a:t>PQ size 32, Ls=30</a:t>
            </a:r>
          </a:p>
          <a:p>
            <a:r>
              <a:rPr lang="en-US" sz="2000" dirty="0"/>
              <a:t>Beam-width, W = 4</a:t>
            </a:r>
          </a:p>
        </p:txBody>
      </p:sp>
      <p:sp>
        <p:nvSpPr>
          <p:cNvPr id="3" name="TextBox 2">
            <a:extLst>
              <a:ext uri="{FF2B5EF4-FFF2-40B4-BE49-F238E27FC236}">
                <a16:creationId xmlns:a16="http://schemas.microsoft.com/office/drawing/2014/main" id="{5E33929E-9151-55E4-0F49-61F788955750}"/>
              </a:ext>
            </a:extLst>
          </p:cNvPr>
          <p:cNvSpPr txBox="1"/>
          <p:nvPr/>
        </p:nvSpPr>
        <p:spPr>
          <a:xfrm>
            <a:off x="3135795" y="5103863"/>
            <a:ext cx="1287118" cy="369332"/>
          </a:xfrm>
          <a:prstGeom prst="rect">
            <a:avLst/>
          </a:prstGeom>
          <a:noFill/>
        </p:spPr>
        <p:txBody>
          <a:bodyPr wrap="square" rtlCol="0">
            <a:spAutoFit/>
          </a:bodyPr>
          <a:lstStyle/>
          <a:p>
            <a:r>
              <a:rPr lang="en-US" dirty="0">
                <a:highlight>
                  <a:srgbClr val="C0C0C0"/>
                </a:highlight>
              </a:rPr>
              <a:t>DiskANN</a:t>
            </a:r>
          </a:p>
        </p:txBody>
      </p:sp>
      <p:sp>
        <p:nvSpPr>
          <p:cNvPr id="7" name="TextBox 6">
            <a:extLst>
              <a:ext uri="{FF2B5EF4-FFF2-40B4-BE49-F238E27FC236}">
                <a16:creationId xmlns:a16="http://schemas.microsoft.com/office/drawing/2014/main" id="{46BA8579-53B3-C126-DD35-B9B0E34E00E0}"/>
              </a:ext>
            </a:extLst>
          </p:cNvPr>
          <p:cNvSpPr txBox="1"/>
          <p:nvPr/>
        </p:nvSpPr>
        <p:spPr>
          <a:xfrm>
            <a:off x="4875436" y="5103863"/>
            <a:ext cx="1287118" cy="369332"/>
          </a:xfrm>
          <a:prstGeom prst="rect">
            <a:avLst/>
          </a:prstGeom>
          <a:noFill/>
        </p:spPr>
        <p:txBody>
          <a:bodyPr wrap="square" rtlCol="0">
            <a:spAutoFit/>
          </a:bodyPr>
          <a:lstStyle/>
          <a:p>
            <a:r>
              <a:rPr lang="en-US" dirty="0">
                <a:highlight>
                  <a:srgbClr val="C0C0C0"/>
                </a:highlight>
              </a:rPr>
              <a:t>DiskANN</a:t>
            </a:r>
          </a:p>
        </p:txBody>
      </p:sp>
      <p:sp>
        <p:nvSpPr>
          <p:cNvPr id="8" name="Date Placeholder 2">
            <a:extLst>
              <a:ext uri="{FF2B5EF4-FFF2-40B4-BE49-F238E27FC236}">
                <a16:creationId xmlns:a16="http://schemas.microsoft.com/office/drawing/2014/main" id="{86856D58-10F3-1265-DDF0-031F7696F294}"/>
              </a:ext>
            </a:extLst>
          </p:cNvPr>
          <p:cNvSpPr>
            <a:spLocks noGrp="1"/>
          </p:cNvSpPr>
          <p:nvPr>
            <p:ph type="dt" sz="half" idx="10"/>
          </p:nvPr>
        </p:nvSpPr>
        <p:spPr>
          <a:xfrm rot="16200000">
            <a:off x="10979925" y="998539"/>
            <a:ext cx="1904999" cy="365125"/>
          </a:xfrm>
        </p:spPr>
        <p:txBody>
          <a:bodyPr/>
          <a:lstStyle/>
          <a:p>
            <a:fld id="{C4E045B5-7CD6-4D68-B38B-9DC5A4CDEE05}" type="datetime1">
              <a:rPr lang="en-US" smtClean="0"/>
              <a:t>12-Oct-22</a:t>
            </a:fld>
            <a:endParaRPr lang="en-US" dirty="0"/>
          </a:p>
        </p:txBody>
      </p:sp>
      <p:sp>
        <p:nvSpPr>
          <p:cNvPr id="9" name="Slide Number Placeholder 7">
            <a:extLst>
              <a:ext uri="{FF2B5EF4-FFF2-40B4-BE49-F238E27FC236}">
                <a16:creationId xmlns:a16="http://schemas.microsoft.com/office/drawing/2014/main" id="{6F2E6FC1-BCEA-12B2-BEBB-66771196649B}"/>
              </a:ext>
            </a:extLst>
          </p:cNvPr>
          <p:cNvSpPr>
            <a:spLocks noGrp="1"/>
          </p:cNvSpPr>
          <p:nvPr>
            <p:ph type="sldNum" sz="quarter" idx="12"/>
          </p:nvPr>
        </p:nvSpPr>
        <p:spPr>
          <a:xfrm>
            <a:off x="11657610" y="6172200"/>
            <a:ext cx="549630" cy="593725"/>
          </a:xfrm>
        </p:spPr>
        <p:txBody>
          <a:bodyPr>
            <a:normAutofit/>
          </a:bodyPr>
          <a:lstStyle/>
          <a:p>
            <a:fld id="{7BA31737-66ED-4538-8E4A-5B6F08D0267E}" type="slidenum">
              <a:rPr lang="en-US" smtClean="0"/>
              <a:t>15</a:t>
            </a:fld>
            <a:endParaRPr lang="en-US" dirty="0"/>
          </a:p>
        </p:txBody>
      </p:sp>
    </p:spTree>
    <p:extLst>
      <p:ext uri="{BB962C8B-B14F-4D97-AF65-F5344CB8AC3E}">
        <p14:creationId xmlns:p14="http://schemas.microsoft.com/office/powerpoint/2010/main" val="122001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923C-ABE2-4227-9112-BD1C47941F10}"/>
              </a:ext>
            </a:extLst>
          </p:cNvPr>
          <p:cNvSpPr>
            <a:spLocks noGrp="1"/>
          </p:cNvSpPr>
          <p:nvPr>
            <p:ph type="title"/>
          </p:nvPr>
        </p:nvSpPr>
        <p:spPr>
          <a:xfrm>
            <a:off x="229166" y="0"/>
            <a:ext cx="11367052" cy="975360"/>
          </a:xfrm>
        </p:spPr>
        <p:txBody>
          <a:bodyPr>
            <a:normAutofit fontScale="90000"/>
          </a:bodyPr>
          <a:lstStyle/>
          <a:p>
            <a:r>
              <a:rPr lang="en-US" dirty="0"/>
              <a:t>Sharded construction for datasets larger than memory</a:t>
            </a:r>
          </a:p>
        </p:txBody>
      </p:sp>
      <p:pic>
        <p:nvPicPr>
          <p:cNvPr id="1026" name="Picture 2" descr="See the source image">
            <a:extLst>
              <a:ext uri="{FF2B5EF4-FFF2-40B4-BE49-F238E27FC236}">
                <a16:creationId xmlns:a16="http://schemas.microsoft.com/office/drawing/2014/main" id="{48DACF58-49B4-4510-B817-782220E83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66" y="4066395"/>
            <a:ext cx="3981672" cy="23923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90971AF7-8847-436A-9894-70BAD100F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20963">
            <a:off x="1612224" y="3684795"/>
            <a:ext cx="3833598" cy="23923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ee the source image">
            <a:extLst>
              <a:ext uri="{FF2B5EF4-FFF2-40B4-BE49-F238E27FC236}">
                <a16:creationId xmlns:a16="http://schemas.microsoft.com/office/drawing/2014/main" id="{061F8C06-21A9-4421-8E91-2CF45DBB3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228125">
            <a:off x="391993" y="2309197"/>
            <a:ext cx="3842818" cy="21994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98A7425-4B01-4880-A08D-4EE80B51BBD2}"/>
              </a:ext>
            </a:extLst>
          </p:cNvPr>
          <p:cNvSpPr txBox="1"/>
          <p:nvPr/>
        </p:nvSpPr>
        <p:spPr>
          <a:xfrm>
            <a:off x="5602204" y="1346449"/>
            <a:ext cx="5740146" cy="4832092"/>
          </a:xfrm>
          <a:prstGeom prst="rect">
            <a:avLst/>
          </a:prstGeom>
          <a:noFill/>
        </p:spPr>
        <p:txBody>
          <a:bodyPr wrap="square" rtlCol="0">
            <a:spAutoFit/>
          </a:bodyPr>
          <a:lstStyle/>
          <a:p>
            <a:r>
              <a:rPr lang="en-US" sz="2800" spc="-150" dirty="0">
                <a:solidFill>
                  <a:schemeClr val="tx1">
                    <a:lumMod val="65000"/>
                    <a:lumOff val="35000"/>
                  </a:schemeClr>
                </a:solidFill>
              </a:rPr>
              <a:t>Divide &amp; Conquer:</a:t>
            </a:r>
          </a:p>
          <a:p>
            <a:pPr marL="457200" indent="-457200">
              <a:buFont typeface="Arial" panose="020B0604020202020204" pitchFamily="34" charset="0"/>
              <a:buChar char="•"/>
            </a:pPr>
            <a:r>
              <a:rPr lang="en-US" sz="2800" spc="-150" dirty="0">
                <a:solidFill>
                  <a:schemeClr val="tx1">
                    <a:lumMod val="65000"/>
                    <a:lumOff val="35000"/>
                  </a:schemeClr>
                </a:solidFill>
              </a:rPr>
              <a:t>Cluster data into partitions/clusters that fit into memory (1B points + 100GB RAM limit -&gt; 10 to 20 shards)</a:t>
            </a:r>
          </a:p>
          <a:p>
            <a:pPr marL="457200" indent="-457200">
              <a:buFont typeface="Arial" panose="020B0604020202020204" pitchFamily="34" charset="0"/>
              <a:buChar char="•"/>
            </a:pPr>
            <a:r>
              <a:rPr lang="en-US" sz="2800" spc="-150" dirty="0">
                <a:solidFill>
                  <a:schemeClr val="tx1">
                    <a:lumMod val="65000"/>
                    <a:lumOff val="35000"/>
                  </a:schemeClr>
                </a:solidFill>
              </a:rPr>
              <a:t>send each point to be indexed to 2 nearest clusters</a:t>
            </a:r>
          </a:p>
          <a:p>
            <a:pPr marL="457200" indent="-457200">
              <a:buFont typeface="Arial" panose="020B0604020202020204" pitchFamily="34" charset="0"/>
              <a:buChar char="•"/>
            </a:pPr>
            <a:r>
              <a:rPr lang="en-US" sz="2800" spc="-150" dirty="0">
                <a:solidFill>
                  <a:schemeClr val="tx1">
                    <a:lumMod val="65000"/>
                    <a:lumOff val="35000"/>
                  </a:schemeClr>
                </a:solidFill>
              </a:rPr>
              <a:t>Build graph on each shard</a:t>
            </a:r>
          </a:p>
          <a:p>
            <a:pPr marL="457200" indent="-457200">
              <a:buFont typeface="Arial" panose="020B0604020202020204" pitchFamily="34" charset="0"/>
              <a:buChar char="•"/>
            </a:pPr>
            <a:r>
              <a:rPr lang="en-US" sz="2800" spc="-150" dirty="0">
                <a:solidFill>
                  <a:schemeClr val="tx1">
                    <a:lumMod val="65000"/>
                    <a:lumOff val="35000"/>
                  </a:schemeClr>
                </a:solidFill>
              </a:rPr>
              <a:t>Final graph is the edge union of smaller graphs</a:t>
            </a:r>
          </a:p>
          <a:p>
            <a:pPr marL="457200" indent="-457200">
              <a:buFont typeface="Arial" panose="020B0604020202020204" pitchFamily="34" charset="0"/>
              <a:buChar char="•"/>
            </a:pPr>
            <a:r>
              <a:rPr lang="en-US" sz="2800" spc="-150" dirty="0">
                <a:solidFill>
                  <a:schemeClr val="tx1">
                    <a:lumMod val="65000"/>
                    <a:lumOff val="35000"/>
                  </a:schemeClr>
                </a:solidFill>
              </a:rPr>
              <a:t>Cleanly avoids “boundary effects” which arise due to k-means partitioning</a:t>
            </a:r>
          </a:p>
        </p:txBody>
      </p:sp>
      <p:sp>
        <p:nvSpPr>
          <p:cNvPr id="6" name="Oval 5">
            <a:extLst>
              <a:ext uri="{FF2B5EF4-FFF2-40B4-BE49-F238E27FC236}">
                <a16:creationId xmlns:a16="http://schemas.microsoft.com/office/drawing/2014/main" id="{6F344AB8-C797-4EB2-A498-8575EB17700C}"/>
              </a:ext>
            </a:extLst>
          </p:cNvPr>
          <p:cNvSpPr/>
          <p:nvPr/>
        </p:nvSpPr>
        <p:spPr>
          <a:xfrm>
            <a:off x="3516991" y="5125452"/>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ADC777E-1FDD-4656-B12E-27FB329EBA9E}"/>
              </a:ext>
            </a:extLst>
          </p:cNvPr>
          <p:cNvSpPr/>
          <p:nvPr/>
        </p:nvSpPr>
        <p:spPr>
          <a:xfrm>
            <a:off x="2923526" y="5148257"/>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B99496-B8D7-4EAE-8B38-B7AC6B6178BD}"/>
              </a:ext>
            </a:extLst>
          </p:cNvPr>
          <p:cNvSpPr/>
          <p:nvPr/>
        </p:nvSpPr>
        <p:spPr>
          <a:xfrm>
            <a:off x="4210838" y="4677540"/>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8842B60-EC23-408B-8CD4-A3698CEEC31C}"/>
              </a:ext>
            </a:extLst>
          </p:cNvPr>
          <p:cNvSpPr/>
          <p:nvPr/>
        </p:nvSpPr>
        <p:spPr>
          <a:xfrm>
            <a:off x="4747204" y="4676421"/>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325482-DA9C-44B1-9339-9B93964391B9}"/>
              </a:ext>
            </a:extLst>
          </p:cNvPr>
          <p:cNvSpPr/>
          <p:nvPr/>
        </p:nvSpPr>
        <p:spPr>
          <a:xfrm>
            <a:off x="3219971" y="5897850"/>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12D4A28-7E35-4426-84B0-952F2E8CC42A}"/>
              </a:ext>
            </a:extLst>
          </p:cNvPr>
          <p:cNvSpPr/>
          <p:nvPr/>
        </p:nvSpPr>
        <p:spPr>
          <a:xfrm>
            <a:off x="2188955" y="5520358"/>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44318BA-BBDF-4C8F-8B42-1C61915F0C15}"/>
              </a:ext>
            </a:extLst>
          </p:cNvPr>
          <p:cNvSpPr/>
          <p:nvPr/>
        </p:nvSpPr>
        <p:spPr>
          <a:xfrm>
            <a:off x="3175804" y="4755745"/>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7202477-E9CA-4D18-B584-D57B7254594A}"/>
              </a:ext>
            </a:extLst>
          </p:cNvPr>
          <p:cNvSpPr/>
          <p:nvPr/>
        </p:nvSpPr>
        <p:spPr>
          <a:xfrm>
            <a:off x="3516990" y="4391386"/>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4F542EA-F4A5-4506-9349-0D045727B727}"/>
              </a:ext>
            </a:extLst>
          </p:cNvPr>
          <p:cNvSpPr/>
          <p:nvPr/>
        </p:nvSpPr>
        <p:spPr>
          <a:xfrm>
            <a:off x="2787832" y="4457616"/>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F934D25-17E7-4DA0-AAB5-62DD71DBD22A}"/>
              </a:ext>
            </a:extLst>
          </p:cNvPr>
          <p:cNvSpPr/>
          <p:nvPr/>
        </p:nvSpPr>
        <p:spPr>
          <a:xfrm>
            <a:off x="2142076" y="4790721"/>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BBAD216-CA95-493F-9E6A-78564C21AD1B}"/>
              </a:ext>
            </a:extLst>
          </p:cNvPr>
          <p:cNvSpPr/>
          <p:nvPr/>
        </p:nvSpPr>
        <p:spPr>
          <a:xfrm>
            <a:off x="1876732" y="5125452"/>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7A60330-2FAB-4E50-BCC4-0112318B9C45}"/>
              </a:ext>
            </a:extLst>
          </p:cNvPr>
          <p:cNvSpPr/>
          <p:nvPr/>
        </p:nvSpPr>
        <p:spPr>
          <a:xfrm>
            <a:off x="1500875" y="4843744"/>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DA681FE-60F9-4BA7-931E-33C1BAD9721F}"/>
              </a:ext>
            </a:extLst>
          </p:cNvPr>
          <p:cNvSpPr/>
          <p:nvPr/>
        </p:nvSpPr>
        <p:spPr>
          <a:xfrm>
            <a:off x="1864699" y="6254184"/>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219B962-0FCA-4BB9-8D5F-62F96BAD3001}"/>
              </a:ext>
            </a:extLst>
          </p:cNvPr>
          <p:cNvSpPr/>
          <p:nvPr/>
        </p:nvSpPr>
        <p:spPr>
          <a:xfrm>
            <a:off x="1500875" y="5518121"/>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AE65BE5-1F0F-4A25-8C32-80D8A0FE7C63}"/>
              </a:ext>
            </a:extLst>
          </p:cNvPr>
          <p:cNvSpPr/>
          <p:nvPr/>
        </p:nvSpPr>
        <p:spPr>
          <a:xfrm>
            <a:off x="753429" y="5125452"/>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116305C-6128-4DE6-AD97-8DA2F14538B4}"/>
              </a:ext>
            </a:extLst>
          </p:cNvPr>
          <p:cNvSpPr/>
          <p:nvPr/>
        </p:nvSpPr>
        <p:spPr>
          <a:xfrm>
            <a:off x="197490" y="5160288"/>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59EB0CD-DD10-48A4-A7E4-4524B49D48DF}"/>
              </a:ext>
            </a:extLst>
          </p:cNvPr>
          <p:cNvSpPr/>
          <p:nvPr/>
        </p:nvSpPr>
        <p:spPr>
          <a:xfrm>
            <a:off x="3111109" y="3634010"/>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F9923EE-F7B3-44FE-B084-663C3ED1351E}"/>
              </a:ext>
            </a:extLst>
          </p:cNvPr>
          <p:cNvSpPr/>
          <p:nvPr/>
        </p:nvSpPr>
        <p:spPr>
          <a:xfrm>
            <a:off x="1828602" y="4042331"/>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A709909-68DF-4818-B25E-39193675F4C0}"/>
              </a:ext>
            </a:extLst>
          </p:cNvPr>
          <p:cNvSpPr/>
          <p:nvPr/>
        </p:nvSpPr>
        <p:spPr>
          <a:xfrm>
            <a:off x="1500875" y="4457616"/>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91BEE13-6EF7-4834-85F3-7B7CAAAE0CD4}"/>
              </a:ext>
            </a:extLst>
          </p:cNvPr>
          <p:cNvSpPr/>
          <p:nvPr/>
        </p:nvSpPr>
        <p:spPr>
          <a:xfrm>
            <a:off x="2406015" y="3531741"/>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1413AD1-1111-4AF5-A861-B90644A9A05D}"/>
              </a:ext>
            </a:extLst>
          </p:cNvPr>
          <p:cNvSpPr/>
          <p:nvPr/>
        </p:nvSpPr>
        <p:spPr>
          <a:xfrm>
            <a:off x="1828280" y="3234259"/>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552C323-0EAA-4446-B02A-14FC4056E937}"/>
              </a:ext>
            </a:extLst>
          </p:cNvPr>
          <p:cNvSpPr/>
          <p:nvPr/>
        </p:nvSpPr>
        <p:spPr>
          <a:xfrm>
            <a:off x="2281568" y="3087324"/>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D8AAABF-85B4-400E-9332-6300561EC5E9}"/>
              </a:ext>
            </a:extLst>
          </p:cNvPr>
          <p:cNvSpPr/>
          <p:nvPr/>
        </p:nvSpPr>
        <p:spPr>
          <a:xfrm>
            <a:off x="2734856" y="2985055"/>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F5114DA-2D14-4DC4-9BF3-41CB8AD19F22}"/>
              </a:ext>
            </a:extLst>
          </p:cNvPr>
          <p:cNvSpPr/>
          <p:nvPr/>
        </p:nvSpPr>
        <p:spPr>
          <a:xfrm>
            <a:off x="2193850" y="2629390"/>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3398E38-3A49-4FE1-9685-80875187679E}"/>
              </a:ext>
            </a:extLst>
          </p:cNvPr>
          <p:cNvSpPr/>
          <p:nvPr/>
        </p:nvSpPr>
        <p:spPr>
          <a:xfrm>
            <a:off x="1432658" y="2585180"/>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5178814-636B-4EDE-B5A6-807EEAE10755}"/>
              </a:ext>
            </a:extLst>
          </p:cNvPr>
          <p:cNvSpPr/>
          <p:nvPr/>
        </p:nvSpPr>
        <p:spPr>
          <a:xfrm>
            <a:off x="2812717" y="2175795"/>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3CBB684-04D9-4A2E-B659-B18EBEA4448D}"/>
              </a:ext>
            </a:extLst>
          </p:cNvPr>
          <p:cNvSpPr/>
          <p:nvPr/>
        </p:nvSpPr>
        <p:spPr>
          <a:xfrm>
            <a:off x="3118722" y="1728069"/>
            <a:ext cx="248893" cy="204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5B2E9AD1-B3AA-CC5A-A554-BAFD8B4BC131}"/>
              </a:ext>
            </a:extLst>
          </p:cNvPr>
          <p:cNvSpPr>
            <a:spLocks noGrp="1"/>
          </p:cNvSpPr>
          <p:nvPr>
            <p:ph type="dt" sz="half" idx="10"/>
          </p:nvPr>
        </p:nvSpPr>
        <p:spPr>
          <a:xfrm rot="16200000">
            <a:off x="10979925" y="998539"/>
            <a:ext cx="1904999" cy="365125"/>
          </a:xfrm>
        </p:spPr>
        <p:txBody>
          <a:bodyPr/>
          <a:lstStyle/>
          <a:p>
            <a:fld id="{C4E045B5-7CD6-4D68-B38B-9DC5A4CDEE05}" type="datetime1">
              <a:rPr lang="en-US" smtClean="0"/>
              <a:t>12-Oct-22</a:t>
            </a:fld>
            <a:endParaRPr lang="en-US" dirty="0"/>
          </a:p>
        </p:txBody>
      </p:sp>
      <p:sp>
        <p:nvSpPr>
          <p:cNvPr id="4" name="Slide Number Placeholder 7">
            <a:extLst>
              <a:ext uri="{FF2B5EF4-FFF2-40B4-BE49-F238E27FC236}">
                <a16:creationId xmlns:a16="http://schemas.microsoft.com/office/drawing/2014/main" id="{3FF1AA64-4BC2-C44C-ABF5-7F935AA9BF5A}"/>
              </a:ext>
            </a:extLst>
          </p:cNvPr>
          <p:cNvSpPr>
            <a:spLocks noGrp="1"/>
          </p:cNvSpPr>
          <p:nvPr>
            <p:ph type="sldNum" sz="quarter" idx="12"/>
          </p:nvPr>
        </p:nvSpPr>
        <p:spPr>
          <a:xfrm>
            <a:off x="11657610" y="6172200"/>
            <a:ext cx="549630" cy="593725"/>
          </a:xfrm>
        </p:spPr>
        <p:txBody>
          <a:bodyPr>
            <a:normAutofit/>
          </a:bodyPr>
          <a:lstStyle/>
          <a:p>
            <a:fld id="{7BA31737-66ED-4538-8E4A-5B6F08D0267E}" type="slidenum">
              <a:rPr lang="en-US" smtClean="0"/>
              <a:t>16</a:t>
            </a:fld>
            <a:endParaRPr lang="en-US" dirty="0"/>
          </a:p>
        </p:txBody>
      </p:sp>
    </p:spTree>
    <p:extLst>
      <p:ext uri="{BB962C8B-B14F-4D97-AF65-F5344CB8AC3E}">
        <p14:creationId xmlns:p14="http://schemas.microsoft.com/office/powerpoint/2010/main" val="222020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2F02-E2C0-440B-B644-FFFB1F0CEFEB}"/>
              </a:ext>
            </a:extLst>
          </p:cNvPr>
          <p:cNvSpPr>
            <a:spLocks noGrp="1"/>
          </p:cNvSpPr>
          <p:nvPr>
            <p:ph type="title"/>
          </p:nvPr>
        </p:nvSpPr>
        <p:spPr>
          <a:xfrm>
            <a:off x="630647" y="252293"/>
            <a:ext cx="10953410" cy="672704"/>
          </a:xfrm>
        </p:spPr>
        <p:txBody>
          <a:bodyPr>
            <a:noAutofit/>
          </a:bodyPr>
          <a:lstStyle/>
          <a:p>
            <a:r>
              <a:rPr lang="en-US" sz="3600" dirty="0"/>
              <a:t>Recall, latency, QPS and IO/s for 100-degree graph </a:t>
            </a:r>
          </a:p>
        </p:txBody>
      </p:sp>
      <p:graphicFrame>
        <p:nvGraphicFramePr>
          <p:cNvPr id="8" name="Chart 7">
            <a:extLst>
              <a:ext uri="{FF2B5EF4-FFF2-40B4-BE49-F238E27FC236}">
                <a16:creationId xmlns:a16="http://schemas.microsoft.com/office/drawing/2014/main" id="{BDC17898-EE15-F9A9-1C12-35C2AA314B1C}"/>
              </a:ext>
            </a:extLst>
          </p:cNvPr>
          <p:cNvGraphicFramePr>
            <a:graphicFrameLocks/>
          </p:cNvGraphicFramePr>
          <p:nvPr>
            <p:extLst>
              <p:ext uri="{D42A27DB-BD31-4B8C-83A1-F6EECF244321}">
                <p14:modId xmlns:p14="http://schemas.microsoft.com/office/powerpoint/2010/main" val="3916836013"/>
              </p:ext>
            </p:extLst>
          </p:nvPr>
        </p:nvGraphicFramePr>
        <p:xfrm>
          <a:off x="193140" y="1129127"/>
          <a:ext cx="3729038" cy="28098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42200B5A-1FDF-4D11-A14C-D50EE41D635B}"/>
              </a:ext>
            </a:extLst>
          </p:cNvPr>
          <p:cNvGraphicFramePr>
            <a:graphicFrameLocks/>
          </p:cNvGraphicFramePr>
          <p:nvPr>
            <p:extLst>
              <p:ext uri="{D42A27DB-BD31-4B8C-83A1-F6EECF244321}">
                <p14:modId xmlns:p14="http://schemas.microsoft.com/office/powerpoint/2010/main" val="1378128369"/>
              </p:ext>
            </p:extLst>
          </p:nvPr>
        </p:nvGraphicFramePr>
        <p:xfrm>
          <a:off x="4036477" y="1110077"/>
          <a:ext cx="3550444" cy="28098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6A498F64-851B-4A83-AB0C-62BCFA8A157C}"/>
              </a:ext>
            </a:extLst>
          </p:cNvPr>
          <p:cNvGraphicFramePr>
            <a:graphicFrameLocks/>
          </p:cNvGraphicFramePr>
          <p:nvPr>
            <p:extLst>
              <p:ext uri="{D42A27DB-BD31-4B8C-83A1-F6EECF244321}">
                <p14:modId xmlns:p14="http://schemas.microsoft.com/office/powerpoint/2010/main" val="2649006715"/>
              </p:ext>
            </p:extLst>
          </p:nvPr>
        </p:nvGraphicFramePr>
        <p:xfrm>
          <a:off x="7832190" y="1129127"/>
          <a:ext cx="3550444" cy="2809876"/>
        </p:xfrm>
        <a:graphic>
          <a:graphicData uri="http://schemas.openxmlformats.org/drawingml/2006/chart">
            <c:chart xmlns:c="http://schemas.openxmlformats.org/drawingml/2006/chart" xmlns:r="http://schemas.openxmlformats.org/officeDocument/2006/relationships" r:id="rId6"/>
          </a:graphicData>
        </a:graphic>
      </p:graphicFrame>
      <p:sp>
        <p:nvSpPr>
          <p:cNvPr id="11" name="Date Placeholder 2">
            <a:extLst>
              <a:ext uri="{FF2B5EF4-FFF2-40B4-BE49-F238E27FC236}">
                <a16:creationId xmlns:a16="http://schemas.microsoft.com/office/drawing/2014/main" id="{C3471B9E-25EE-919E-8768-731E074EED41}"/>
              </a:ext>
            </a:extLst>
          </p:cNvPr>
          <p:cNvSpPr>
            <a:spLocks noGrp="1"/>
          </p:cNvSpPr>
          <p:nvPr>
            <p:ph type="dt" sz="half" idx="10"/>
          </p:nvPr>
        </p:nvSpPr>
        <p:spPr>
          <a:xfrm rot="16200000">
            <a:off x="10979925" y="998539"/>
            <a:ext cx="1904999" cy="365125"/>
          </a:xfrm>
        </p:spPr>
        <p:txBody>
          <a:bodyPr/>
          <a:lstStyle/>
          <a:p>
            <a:fld id="{C4E045B5-7CD6-4D68-B38B-9DC5A4CDEE05}" type="datetime1">
              <a:rPr lang="en-US" smtClean="0"/>
              <a:t>12-Oct-22</a:t>
            </a:fld>
            <a:endParaRPr lang="en-US" dirty="0"/>
          </a:p>
        </p:txBody>
      </p:sp>
      <p:sp>
        <p:nvSpPr>
          <p:cNvPr id="12" name="Slide Number Placeholder 7">
            <a:extLst>
              <a:ext uri="{FF2B5EF4-FFF2-40B4-BE49-F238E27FC236}">
                <a16:creationId xmlns:a16="http://schemas.microsoft.com/office/drawing/2014/main" id="{9E15A925-E94D-0BD8-5AB6-AE4E64EDDC8D}"/>
              </a:ext>
            </a:extLst>
          </p:cNvPr>
          <p:cNvSpPr>
            <a:spLocks noGrp="1"/>
          </p:cNvSpPr>
          <p:nvPr>
            <p:ph type="sldNum" sz="quarter" idx="12"/>
          </p:nvPr>
        </p:nvSpPr>
        <p:spPr>
          <a:xfrm>
            <a:off x="11657610" y="6172200"/>
            <a:ext cx="549630" cy="593725"/>
          </a:xfrm>
        </p:spPr>
        <p:txBody>
          <a:bodyPr>
            <a:normAutofit/>
          </a:bodyPr>
          <a:lstStyle/>
          <a:p>
            <a:fld id="{7BA31737-66ED-4538-8E4A-5B6F08D0267E}" type="slidenum">
              <a:rPr lang="en-US" smtClean="0"/>
              <a:t>17</a:t>
            </a:fld>
            <a:endParaRPr lang="en-US" dirty="0"/>
          </a:p>
        </p:txBody>
      </p:sp>
      <p:sp>
        <p:nvSpPr>
          <p:cNvPr id="13" name="TextBox 12">
            <a:extLst>
              <a:ext uri="{FF2B5EF4-FFF2-40B4-BE49-F238E27FC236}">
                <a16:creationId xmlns:a16="http://schemas.microsoft.com/office/drawing/2014/main" id="{28CC5418-FB41-61BC-8095-0071269D1025}"/>
              </a:ext>
            </a:extLst>
          </p:cNvPr>
          <p:cNvSpPr txBox="1"/>
          <p:nvPr/>
        </p:nvSpPr>
        <p:spPr>
          <a:xfrm flipH="1">
            <a:off x="630647" y="4336013"/>
            <a:ext cx="10375685" cy="1938992"/>
          </a:xfrm>
          <a:prstGeom prst="rect">
            <a:avLst/>
          </a:prstGeom>
          <a:noFill/>
          <a:ln>
            <a:solidFill>
              <a:schemeClr val="tx1"/>
            </a:solidFill>
          </a:ln>
        </p:spPr>
        <p:txBody>
          <a:bodyPr wrap="square" rtlCol="0">
            <a:spAutoFit/>
          </a:bodyPr>
          <a:lstStyle/>
          <a:p>
            <a:r>
              <a:rPr lang="en-US" sz="2400" dirty="0"/>
              <a:t>BIGANN dataset: 1Billion points in 128 dimensions</a:t>
            </a:r>
          </a:p>
          <a:p>
            <a:endParaRPr lang="en-US" sz="2400" dirty="0"/>
          </a:p>
          <a:p>
            <a:r>
              <a:rPr lang="en-US" sz="2400" dirty="0"/>
              <a:t>Memory footprint = 32GB + 250K adjacency lists cached in memory ~ 33GB</a:t>
            </a:r>
          </a:p>
          <a:p>
            <a:endParaRPr lang="en-US" sz="2400" dirty="0"/>
          </a:p>
          <a:p>
            <a:r>
              <a:rPr lang="en-US" sz="2400" dirty="0"/>
              <a:t>In comparison, in-memory graph indices (e.g. HNSW) would need 500GB+ DRAM</a:t>
            </a:r>
            <a:endParaRPr lang="en-US" dirty="0"/>
          </a:p>
        </p:txBody>
      </p:sp>
    </p:spTree>
    <p:custDataLst>
      <p:tags r:id="rId1"/>
    </p:custDataLst>
    <p:extLst>
      <p:ext uri="{BB962C8B-B14F-4D97-AF65-F5344CB8AC3E}">
        <p14:creationId xmlns:p14="http://schemas.microsoft.com/office/powerpoint/2010/main" val="1928965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8A0CE-4E7C-2037-C44E-DA30CD41F5AE}"/>
              </a:ext>
            </a:extLst>
          </p:cNvPr>
          <p:cNvSpPr>
            <a:spLocks noGrp="1"/>
          </p:cNvSpPr>
          <p:nvPr>
            <p:ph type="title"/>
          </p:nvPr>
        </p:nvSpPr>
        <p:spPr>
          <a:xfrm>
            <a:off x="213692" y="282694"/>
            <a:ext cx="11474726" cy="672704"/>
          </a:xfrm>
        </p:spPr>
        <p:txBody>
          <a:bodyPr>
            <a:normAutofit fontScale="90000"/>
          </a:bodyPr>
          <a:lstStyle/>
          <a:p>
            <a:r>
              <a:rPr lang="en-US" sz="4000" dirty="0"/>
              <a:t>In-memory performance comparison with other graph indices</a:t>
            </a:r>
            <a:endParaRPr lang="en-US" dirty="0"/>
          </a:p>
        </p:txBody>
      </p:sp>
      <p:pic>
        <p:nvPicPr>
          <p:cNvPr id="9" name="Content Placeholder 8">
            <a:extLst>
              <a:ext uri="{FF2B5EF4-FFF2-40B4-BE49-F238E27FC236}">
                <a16:creationId xmlns:a16="http://schemas.microsoft.com/office/drawing/2014/main" id="{C40D9CA8-BFF9-1FA5-A5BA-8177245DDD92}"/>
              </a:ext>
            </a:extLst>
          </p:cNvPr>
          <p:cNvPicPr>
            <a:picLocks noGrp="1" noChangeAspect="1"/>
          </p:cNvPicPr>
          <p:nvPr>
            <p:ph idx="1"/>
          </p:nvPr>
        </p:nvPicPr>
        <p:blipFill>
          <a:blip r:embed="rId2"/>
          <a:stretch>
            <a:fillRect/>
          </a:stretch>
        </p:blipFill>
        <p:spPr>
          <a:xfrm>
            <a:off x="1570383" y="1428749"/>
            <a:ext cx="7276508" cy="5258383"/>
          </a:xfrm>
        </p:spPr>
      </p:pic>
      <p:cxnSp>
        <p:nvCxnSpPr>
          <p:cNvPr id="11" name="Straight Arrow Connector 10">
            <a:extLst>
              <a:ext uri="{FF2B5EF4-FFF2-40B4-BE49-F238E27FC236}">
                <a16:creationId xmlns:a16="http://schemas.microsoft.com/office/drawing/2014/main" id="{02C52BEE-580F-3575-2BC1-D5F8E8EE2A47}"/>
              </a:ext>
            </a:extLst>
          </p:cNvPr>
          <p:cNvCxnSpPr/>
          <p:nvPr/>
        </p:nvCxnSpPr>
        <p:spPr>
          <a:xfrm>
            <a:off x="5029200" y="2375452"/>
            <a:ext cx="2991678"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87C7B2-D9E4-1514-C6E9-4910A4944924}"/>
              </a:ext>
            </a:extLst>
          </p:cNvPr>
          <p:cNvCxnSpPr>
            <a:cxnSpLocks/>
          </p:cNvCxnSpPr>
          <p:nvPr/>
        </p:nvCxnSpPr>
        <p:spPr>
          <a:xfrm>
            <a:off x="7379804" y="2196548"/>
            <a:ext cx="755374" cy="1550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Date Placeholder 2">
            <a:extLst>
              <a:ext uri="{FF2B5EF4-FFF2-40B4-BE49-F238E27FC236}">
                <a16:creationId xmlns:a16="http://schemas.microsoft.com/office/drawing/2014/main" id="{733C49FE-C91E-D987-812F-DB2B168B0073}"/>
              </a:ext>
            </a:extLst>
          </p:cNvPr>
          <p:cNvSpPr>
            <a:spLocks noGrp="1"/>
          </p:cNvSpPr>
          <p:nvPr>
            <p:ph type="dt" sz="half" idx="10"/>
          </p:nvPr>
        </p:nvSpPr>
        <p:spPr>
          <a:xfrm rot="16200000">
            <a:off x="10979925" y="998539"/>
            <a:ext cx="1904999" cy="365125"/>
          </a:xfrm>
        </p:spPr>
        <p:txBody>
          <a:bodyPr/>
          <a:lstStyle/>
          <a:p>
            <a:fld id="{C4E045B5-7CD6-4D68-B38B-9DC5A4CDEE05}" type="datetime1">
              <a:rPr lang="en-US" smtClean="0"/>
              <a:t>12-Oct-22</a:t>
            </a:fld>
            <a:endParaRPr lang="en-US" dirty="0"/>
          </a:p>
        </p:txBody>
      </p:sp>
      <p:sp>
        <p:nvSpPr>
          <p:cNvPr id="17" name="Slide Number Placeholder 7">
            <a:extLst>
              <a:ext uri="{FF2B5EF4-FFF2-40B4-BE49-F238E27FC236}">
                <a16:creationId xmlns:a16="http://schemas.microsoft.com/office/drawing/2014/main" id="{34A8C55D-10B0-90C6-8269-FD177EC43F0B}"/>
              </a:ext>
            </a:extLst>
          </p:cNvPr>
          <p:cNvSpPr>
            <a:spLocks noGrp="1"/>
          </p:cNvSpPr>
          <p:nvPr>
            <p:ph type="sldNum" sz="quarter" idx="12"/>
          </p:nvPr>
        </p:nvSpPr>
        <p:spPr>
          <a:xfrm>
            <a:off x="11657610" y="6172200"/>
            <a:ext cx="549630" cy="593725"/>
          </a:xfrm>
        </p:spPr>
        <p:txBody>
          <a:bodyPr>
            <a:normAutofit/>
          </a:bodyPr>
          <a:lstStyle/>
          <a:p>
            <a:fld id="{7BA31737-66ED-4538-8E4A-5B6F08D0267E}" type="slidenum">
              <a:rPr lang="en-US" smtClean="0"/>
              <a:t>18</a:t>
            </a:fld>
            <a:endParaRPr lang="en-US" dirty="0"/>
          </a:p>
        </p:txBody>
      </p:sp>
    </p:spTree>
    <p:extLst>
      <p:ext uri="{BB962C8B-B14F-4D97-AF65-F5344CB8AC3E}">
        <p14:creationId xmlns:p14="http://schemas.microsoft.com/office/powerpoint/2010/main" val="4101780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775BD-86DB-4396-9D56-AA0722496D8A}"/>
              </a:ext>
            </a:extLst>
          </p:cNvPr>
          <p:cNvSpPr>
            <a:spLocks noGrp="1"/>
          </p:cNvSpPr>
          <p:nvPr>
            <p:ph type="title"/>
          </p:nvPr>
        </p:nvSpPr>
        <p:spPr/>
        <p:txBody>
          <a:bodyPr>
            <a:normAutofit fontScale="90000"/>
          </a:bodyPr>
          <a:lstStyle/>
          <a:p>
            <a:r>
              <a:rPr lang="en-US" dirty="0"/>
              <a:t>Deletes: Are they easy?</a:t>
            </a:r>
          </a:p>
        </p:txBody>
      </p:sp>
      <p:sp>
        <p:nvSpPr>
          <p:cNvPr id="3" name="Date Placeholder 2">
            <a:extLst>
              <a:ext uri="{FF2B5EF4-FFF2-40B4-BE49-F238E27FC236}">
                <a16:creationId xmlns:a16="http://schemas.microsoft.com/office/drawing/2014/main" id="{217C3257-B8D0-4AFA-B488-C81340EF2D62}"/>
              </a:ext>
            </a:extLst>
          </p:cNvPr>
          <p:cNvSpPr>
            <a:spLocks noGrp="1"/>
          </p:cNvSpPr>
          <p:nvPr>
            <p:ph type="dt" sz="half" idx="10"/>
          </p:nvPr>
        </p:nvSpPr>
        <p:spPr/>
        <p:txBody>
          <a:bodyPr/>
          <a:lstStyle/>
          <a:p>
            <a:fld id="{936EB4D2-C173-4749-8760-816D44A5759A}" type="datetime1">
              <a:rPr lang="en-US" smtClean="0"/>
              <a:t>12-Oct-22</a:t>
            </a:fld>
            <a:endParaRPr lang="en-US"/>
          </a:p>
        </p:txBody>
      </p:sp>
      <p:sp>
        <p:nvSpPr>
          <p:cNvPr id="5" name="Slide Number Placeholder 4">
            <a:extLst>
              <a:ext uri="{FF2B5EF4-FFF2-40B4-BE49-F238E27FC236}">
                <a16:creationId xmlns:a16="http://schemas.microsoft.com/office/drawing/2014/main" id="{E20CF7DA-69A1-4123-A84E-223677212421}"/>
              </a:ext>
            </a:extLst>
          </p:cNvPr>
          <p:cNvSpPr>
            <a:spLocks noGrp="1"/>
          </p:cNvSpPr>
          <p:nvPr>
            <p:ph type="sldNum" sz="quarter" idx="12"/>
          </p:nvPr>
        </p:nvSpPr>
        <p:spPr/>
        <p:txBody>
          <a:bodyPr>
            <a:normAutofit/>
          </a:bodyPr>
          <a:lstStyle/>
          <a:p>
            <a:fld id="{7BA31737-66ED-4538-8E4A-5B6F08D0267E}" type="slidenum">
              <a:rPr lang="en-US" smtClean="0"/>
              <a:t>19</a:t>
            </a:fld>
            <a:endParaRPr lang="en-US"/>
          </a:p>
        </p:txBody>
      </p:sp>
      <p:pic>
        <p:nvPicPr>
          <p:cNvPr id="11" name="Content Placeholder 10">
            <a:extLst>
              <a:ext uri="{FF2B5EF4-FFF2-40B4-BE49-F238E27FC236}">
                <a16:creationId xmlns:a16="http://schemas.microsoft.com/office/drawing/2014/main" id="{01E94E14-D119-2615-A21F-CB7D309DCA63}"/>
              </a:ext>
            </a:extLst>
          </p:cNvPr>
          <p:cNvPicPr>
            <a:picLocks noGrp="1" noChangeAspect="1"/>
          </p:cNvPicPr>
          <p:nvPr>
            <p:ph idx="1"/>
          </p:nvPr>
        </p:nvPicPr>
        <p:blipFill>
          <a:blip r:embed="rId4"/>
          <a:stretch>
            <a:fillRect/>
          </a:stretch>
        </p:blipFill>
        <p:spPr>
          <a:xfrm>
            <a:off x="1188300" y="1730911"/>
            <a:ext cx="3762072" cy="3459407"/>
          </a:xfrm>
        </p:spPr>
      </p:pic>
      <p:sp>
        <p:nvSpPr>
          <p:cNvPr id="12" name="TextBox 11">
            <a:extLst>
              <a:ext uri="{FF2B5EF4-FFF2-40B4-BE49-F238E27FC236}">
                <a16:creationId xmlns:a16="http://schemas.microsoft.com/office/drawing/2014/main" id="{535B23BA-5384-A46A-0B46-8B91BBDBD46C}"/>
              </a:ext>
            </a:extLst>
          </p:cNvPr>
          <p:cNvSpPr txBox="1"/>
          <p:nvPr/>
        </p:nvSpPr>
        <p:spPr>
          <a:xfrm>
            <a:off x="5328725" y="2212244"/>
            <a:ext cx="5674975" cy="2246769"/>
          </a:xfrm>
          <a:prstGeom prst="rect">
            <a:avLst/>
          </a:prstGeom>
          <a:noFill/>
        </p:spPr>
        <p:txBody>
          <a:bodyPr wrap="square" rtlCol="0">
            <a:spAutoFit/>
          </a:bodyPr>
          <a:lstStyle/>
          <a:p>
            <a:r>
              <a:rPr lang="en-US" sz="2000" dirty="0"/>
              <a:t>Policy A (drop): drop graph vertices corresponding to deleted points.</a:t>
            </a:r>
          </a:p>
          <a:p>
            <a:endParaRPr lang="en-US" sz="2000" dirty="0"/>
          </a:p>
          <a:p>
            <a:endParaRPr lang="en-US" sz="2000" dirty="0"/>
          </a:p>
          <a:p>
            <a:r>
              <a:rPr lang="en-US" sz="2000" dirty="0"/>
              <a:t>Policy B (shortcut): To delete vertex </a:t>
            </a:r>
            <a:r>
              <a:rPr lang="en-US" sz="2000" b="1" i="1" dirty="0"/>
              <a:t>p</a:t>
            </a:r>
            <a:r>
              <a:rPr lang="en-US" sz="2000" dirty="0"/>
              <a:t>, for any pair of directed edges </a:t>
            </a:r>
            <a:r>
              <a:rPr lang="en-US" sz="2000" b="1" i="1" dirty="0"/>
              <a:t>(p</a:t>
            </a:r>
            <a:r>
              <a:rPr lang="en-US" sz="2000" b="1" i="1" baseline="-25000" dirty="0"/>
              <a:t>in</a:t>
            </a:r>
            <a:r>
              <a:rPr lang="en-US" sz="2000" b="1" i="1" dirty="0">
                <a:sym typeface="Wingdings" panose="05000000000000000000" pitchFamily="2" charset="2"/>
              </a:rPr>
              <a:t> </a:t>
            </a:r>
            <a:r>
              <a:rPr lang="en-US" sz="2000" b="1" i="1" dirty="0"/>
              <a:t>p)</a:t>
            </a:r>
            <a:r>
              <a:rPr lang="en-US" sz="2000" dirty="0"/>
              <a:t> and </a:t>
            </a:r>
            <a:r>
              <a:rPr lang="en-US" sz="2000" b="1" i="1" dirty="0"/>
              <a:t>(</a:t>
            </a:r>
            <a:r>
              <a:rPr lang="en-US" sz="2000" b="1" i="1" dirty="0" err="1"/>
              <a:t>p</a:t>
            </a:r>
            <a:r>
              <a:rPr lang="en-US" sz="2000" b="1" i="1" dirty="0" err="1">
                <a:sym typeface="Wingdings" panose="05000000000000000000" pitchFamily="2" charset="2"/>
              </a:rPr>
              <a:t></a:t>
            </a:r>
            <a:r>
              <a:rPr lang="en-US" sz="2000" b="1" i="1" dirty="0" err="1"/>
              <a:t>p</a:t>
            </a:r>
            <a:r>
              <a:rPr lang="en-US" sz="2000" b="1" i="1" baseline="-25000" dirty="0" err="1"/>
              <a:t>out</a:t>
            </a:r>
            <a:r>
              <a:rPr lang="en-US" sz="2000" b="1" i="1" dirty="0"/>
              <a:t>)</a:t>
            </a:r>
            <a:r>
              <a:rPr lang="en-US" sz="2000" dirty="0"/>
              <a:t> in the graph, add the edge </a:t>
            </a:r>
            <a:r>
              <a:rPr lang="en-US" sz="2000" b="1" i="1" dirty="0"/>
              <a:t>(p</a:t>
            </a:r>
            <a:r>
              <a:rPr lang="en-US" sz="2000" b="1" i="1" baseline="-25000" dirty="0"/>
              <a:t>in</a:t>
            </a:r>
            <a:r>
              <a:rPr lang="en-US" sz="2000" b="1" i="1" dirty="0">
                <a:sym typeface="Wingdings" panose="05000000000000000000" pitchFamily="2" charset="2"/>
              </a:rPr>
              <a:t></a:t>
            </a:r>
            <a:r>
              <a:rPr lang="en-US" sz="2000" b="1" i="1" dirty="0"/>
              <a:t> p</a:t>
            </a:r>
            <a:r>
              <a:rPr lang="en-US" sz="2000" b="1" i="1" baseline="-25000" dirty="0"/>
              <a:t>out</a:t>
            </a:r>
            <a:r>
              <a:rPr lang="en-US" sz="2000" b="1" i="1" dirty="0"/>
              <a:t>)</a:t>
            </a:r>
            <a:r>
              <a:rPr lang="en-US" sz="2000" dirty="0"/>
              <a:t> in the updated graph.</a:t>
            </a:r>
          </a:p>
        </p:txBody>
      </p:sp>
    </p:spTree>
    <p:custDataLst>
      <p:tags r:id="rId1"/>
    </p:custDataLst>
    <p:extLst>
      <p:ext uri="{BB962C8B-B14F-4D97-AF65-F5344CB8AC3E}">
        <p14:creationId xmlns:p14="http://schemas.microsoft.com/office/powerpoint/2010/main" val="3039090621"/>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829A3-4F97-62F9-4E7E-9A004BB85918}"/>
              </a:ext>
            </a:extLst>
          </p:cNvPr>
          <p:cNvSpPr>
            <a:spLocks noGrp="1"/>
          </p:cNvSpPr>
          <p:nvPr>
            <p:ph type="title"/>
          </p:nvPr>
        </p:nvSpPr>
        <p:spPr/>
        <p:txBody>
          <a:bodyPr>
            <a:normAutofit fontScale="90000"/>
          </a:bodyPr>
          <a:lstStyle/>
          <a:p>
            <a:r>
              <a:rPr lang="en-US" dirty="0"/>
              <a:t>Agenda</a:t>
            </a:r>
          </a:p>
        </p:txBody>
      </p:sp>
      <p:sp>
        <p:nvSpPr>
          <p:cNvPr id="3" name="Content Placeholder 2">
            <a:extLst>
              <a:ext uri="{FF2B5EF4-FFF2-40B4-BE49-F238E27FC236}">
                <a16:creationId xmlns:a16="http://schemas.microsoft.com/office/drawing/2014/main" id="{C826A07D-3070-1AC4-78CD-1396C82658C1}"/>
              </a:ext>
            </a:extLst>
          </p:cNvPr>
          <p:cNvSpPr>
            <a:spLocks noGrp="1"/>
          </p:cNvSpPr>
          <p:nvPr>
            <p:ph idx="1"/>
          </p:nvPr>
        </p:nvSpPr>
        <p:spPr/>
        <p:txBody>
          <a:bodyPr>
            <a:normAutofit/>
          </a:bodyPr>
          <a:lstStyle/>
          <a:p>
            <a:r>
              <a:rPr lang="en-US" sz="2400" dirty="0"/>
              <a:t>Background</a:t>
            </a:r>
          </a:p>
          <a:p>
            <a:pPr lvl="1"/>
            <a:r>
              <a:rPr lang="en-US" sz="2000" dirty="0"/>
              <a:t>Renewed interest in Nearest Neighbor Search and use cases</a:t>
            </a:r>
          </a:p>
          <a:p>
            <a:pPr lvl="1"/>
            <a:r>
              <a:rPr lang="en-US" sz="2000" dirty="0"/>
              <a:t>Gap between literature and practical requirements</a:t>
            </a:r>
          </a:p>
          <a:p>
            <a:pPr lvl="1"/>
            <a:endParaRPr lang="en-US" sz="2000" dirty="0"/>
          </a:p>
          <a:p>
            <a:r>
              <a:rPr lang="en-US" sz="2400" dirty="0"/>
              <a:t>DiskANN</a:t>
            </a:r>
          </a:p>
          <a:p>
            <a:pPr lvl="1"/>
            <a:r>
              <a:rPr lang="en-US" sz="2000" dirty="0"/>
              <a:t>State-of-the-art suite of algorithms</a:t>
            </a:r>
          </a:p>
          <a:p>
            <a:pPr lvl="1"/>
            <a:r>
              <a:rPr lang="en-US" sz="2000" dirty="0"/>
              <a:t>Ideas &amp; measurements</a:t>
            </a:r>
          </a:p>
          <a:p>
            <a:pPr lvl="1"/>
            <a:endParaRPr lang="en-US" sz="2000" dirty="0"/>
          </a:p>
          <a:p>
            <a:r>
              <a:rPr lang="en-US" sz="2400" dirty="0"/>
              <a:t>Directions</a:t>
            </a:r>
          </a:p>
          <a:p>
            <a:pPr lvl="1"/>
            <a:r>
              <a:rPr lang="en-US" sz="2000" dirty="0"/>
              <a:t>Dataset and benchmark release</a:t>
            </a:r>
          </a:p>
          <a:p>
            <a:pPr lvl="1"/>
            <a:r>
              <a:rPr lang="en-US" sz="2000" dirty="0"/>
              <a:t>New directions &amp; some preliminary results</a:t>
            </a:r>
          </a:p>
        </p:txBody>
      </p:sp>
      <p:sp>
        <p:nvSpPr>
          <p:cNvPr id="6" name="Date Placeholder 2">
            <a:extLst>
              <a:ext uri="{FF2B5EF4-FFF2-40B4-BE49-F238E27FC236}">
                <a16:creationId xmlns:a16="http://schemas.microsoft.com/office/drawing/2014/main" id="{FF806B9A-B1D8-3A25-CADF-0EF4ACEF4E78}"/>
              </a:ext>
            </a:extLst>
          </p:cNvPr>
          <p:cNvSpPr>
            <a:spLocks noGrp="1"/>
          </p:cNvSpPr>
          <p:nvPr>
            <p:ph type="dt" sz="half" idx="10"/>
          </p:nvPr>
        </p:nvSpPr>
        <p:spPr>
          <a:xfrm rot="16200000">
            <a:off x="10979925" y="998539"/>
            <a:ext cx="1904999" cy="365125"/>
          </a:xfrm>
        </p:spPr>
        <p:txBody>
          <a:bodyPr/>
          <a:lstStyle/>
          <a:p>
            <a:fld id="{C4E045B5-7CD6-4D68-B38B-9DC5A4CDEE05}" type="datetime1">
              <a:rPr lang="en-US" smtClean="0"/>
              <a:t>12-Oct-22</a:t>
            </a:fld>
            <a:endParaRPr lang="en-US" dirty="0"/>
          </a:p>
        </p:txBody>
      </p:sp>
      <p:sp>
        <p:nvSpPr>
          <p:cNvPr id="7" name="Slide Number Placeholder 7">
            <a:extLst>
              <a:ext uri="{FF2B5EF4-FFF2-40B4-BE49-F238E27FC236}">
                <a16:creationId xmlns:a16="http://schemas.microsoft.com/office/drawing/2014/main" id="{15635AA8-04CE-EDE8-3746-204D34F3A580}"/>
              </a:ext>
            </a:extLst>
          </p:cNvPr>
          <p:cNvSpPr>
            <a:spLocks noGrp="1"/>
          </p:cNvSpPr>
          <p:nvPr>
            <p:ph type="sldNum" sz="quarter" idx="12"/>
          </p:nvPr>
        </p:nvSpPr>
        <p:spPr>
          <a:xfrm>
            <a:off x="11657610" y="6172200"/>
            <a:ext cx="549630" cy="593725"/>
          </a:xfrm>
        </p:spPr>
        <p:txBody>
          <a:bodyPr>
            <a:normAutofit/>
          </a:bodyPr>
          <a:lstStyle/>
          <a:p>
            <a:fld id="{7BA31737-66ED-4538-8E4A-5B6F08D0267E}" type="slidenum">
              <a:rPr lang="en-US" smtClean="0"/>
              <a:t>2</a:t>
            </a:fld>
            <a:endParaRPr lang="en-US" dirty="0"/>
          </a:p>
        </p:txBody>
      </p:sp>
    </p:spTree>
    <p:extLst>
      <p:ext uri="{BB962C8B-B14F-4D97-AF65-F5344CB8AC3E}">
        <p14:creationId xmlns:p14="http://schemas.microsoft.com/office/powerpoint/2010/main" val="2036489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775BD-86DB-4396-9D56-AA0722496D8A}"/>
              </a:ext>
            </a:extLst>
          </p:cNvPr>
          <p:cNvSpPr>
            <a:spLocks noGrp="1"/>
          </p:cNvSpPr>
          <p:nvPr>
            <p:ph type="title"/>
          </p:nvPr>
        </p:nvSpPr>
        <p:spPr/>
        <p:txBody>
          <a:bodyPr>
            <a:normAutofit fontScale="90000"/>
          </a:bodyPr>
          <a:lstStyle/>
          <a:p>
            <a:r>
              <a:rPr lang="en-US" dirty="0" err="1"/>
              <a:t>FreshDiskANN</a:t>
            </a:r>
            <a:r>
              <a:rPr lang="en-US" dirty="0"/>
              <a:t>: </a:t>
            </a:r>
            <a:r>
              <a:rPr lang="en-US" dirty="0" err="1"/>
              <a:t>DiskANN</a:t>
            </a:r>
            <a:r>
              <a:rPr lang="en-US" dirty="0"/>
              <a:t> + concurrent updates</a:t>
            </a:r>
          </a:p>
        </p:txBody>
      </p:sp>
      <p:sp>
        <p:nvSpPr>
          <p:cNvPr id="8" name="Content Placeholder 7">
            <a:extLst>
              <a:ext uri="{FF2B5EF4-FFF2-40B4-BE49-F238E27FC236}">
                <a16:creationId xmlns:a16="http://schemas.microsoft.com/office/drawing/2014/main" id="{69BA4696-B401-4358-AB4D-9BD83147A371}"/>
              </a:ext>
            </a:extLst>
          </p:cNvPr>
          <p:cNvSpPr>
            <a:spLocks noGrp="1"/>
          </p:cNvSpPr>
          <p:nvPr>
            <p:ph idx="1"/>
          </p:nvPr>
        </p:nvSpPr>
        <p:spPr>
          <a:xfrm>
            <a:off x="1261872" y="3757748"/>
            <a:ext cx="8595360" cy="2638667"/>
          </a:xfrm>
        </p:spPr>
        <p:txBody>
          <a:bodyPr>
            <a:normAutofit lnSpcReduction="10000"/>
          </a:bodyPr>
          <a:lstStyle/>
          <a:p>
            <a:r>
              <a:rPr lang="en-US" dirty="0"/>
              <a:t>First graph index that supports inserts/deletes with recall stability (empirically).</a:t>
            </a:r>
          </a:p>
          <a:p>
            <a:pPr lvl="1"/>
            <a:r>
              <a:rPr lang="en-US" sz="1800" dirty="0"/>
              <a:t>No theoretical guarantees or adversarial bounds, yet.</a:t>
            </a:r>
          </a:p>
          <a:p>
            <a:pPr lvl="1"/>
            <a:endParaRPr lang="en-US" sz="1800" dirty="0"/>
          </a:p>
          <a:p>
            <a:r>
              <a:rPr lang="en-US" dirty="0"/>
              <a:t>A streaming system that supports concurrent updates and search </a:t>
            </a:r>
          </a:p>
          <a:p>
            <a:pPr lvl="1"/>
            <a:r>
              <a:rPr lang="en-US" sz="1800" dirty="0"/>
              <a:t>User facing latency: ~10ms search, ~1ms insert. Real time freshness.</a:t>
            </a:r>
          </a:p>
          <a:p>
            <a:pPr lvl="1"/>
            <a:r>
              <a:rPr lang="en-US" sz="1800" dirty="0"/>
              <a:t>1000s of inserts, deletes and queries/sec/node</a:t>
            </a:r>
          </a:p>
          <a:p>
            <a:pPr lvl="1"/>
            <a:r>
              <a:rPr lang="en-US" sz="1800" dirty="0"/>
              <a:t>Primarily backed by SSD, Low memory footprint (128GB for ~1B points in 100 dimensions)</a:t>
            </a:r>
          </a:p>
          <a:p>
            <a:pPr marL="0" indent="0">
              <a:buNone/>
            </a:pPr>
            <a:endParaRPr lang="en-US" dirty="0"/>
          </a:p>
          <a:p>
            <a:endParaRPr lang="en-US" dirty="0"/>
          </a:p>
        </p:txBody>
      </p:sp>
      <p:sp>
        <p:nvSpPr>
          <p:cNvPr id="3" name="Date Placeholder 2">
            <a:extLst>
              <a:ext uri="{FF2B5EF4-FFF2-40B4-BE49-F238E27FC236}">
                <a16:creationId xmlns:a16="http://schemas.microsoft.com/office/drawing/2014/main" id="{217C3257-B8D0-4AFA-B488-C81340EF2D62}"/>
              </a:ext>
            </a:extLst>
          </p:cNvPr>
          <p:cNvSpPr>
            <a:spLocks noGrp="1"/>
          </p:cNvSpPr>
          <p:nvPr>
            <p:ph type="dt" sz="half" idx="10"/>
          </p:nvPr>
        </p:nvSpPr>
        <p:spPr/>
        <p:txBody>
          <a:bodyPr/>
          <a:lstStyle/>
          <a:p>
            <a:fld id="{936EB4D2-C173-4749-8760-816D44A5759A}" type="datetime1">
              <a:rPr lang="en-US" smtClean="0"/>
              <a:t>12-Oct-22</a:t>
            </a:fld>
            <a:endParaRPr lang="en-US"/>
          </a:p>
        </p:txBody>
      </p:sp>
      <p:sp>
        <p:nvSpPr>
          <p:cNvPr id="5" name="Slide Number Placeholder 4">
            <a:extLst>
              <a:ext uri="{FF2B5EF4-FFF2-40B4-BE49-F238E27FC236}">
                <a16:creationId xmlns:a16="http://schemas.microsoft.com/office/drawing/2014/main" id="{E20CF7DA-69A1-4123-A84E-223677212421}"/>
              </a:ext>
            </a:extLst>
          </p:cNvPr>
          <p:cNvSpPr>
            <a:spLocks noGrp="1"/>
          </p:cNvSpPr>
          <p:nvPr>
            <p:ph type="sldNum" sz="quarter" idx="12"/>
          </p:nvPr>
        </p:nvSpPr>
        <p:spPr/>
        <p:txBody>
          <a:bodyPr>
            <a:normAutofit/>
          </a:bodyPr>
          <a:lstStyle/>
          <a:p>
            <a:fld id="{7BA31737-66ED-4538-8E4A-5B6F08D0267E}" type="slidenum">
              <a:rPr lang="en-US" smtClean="0"/>
              <a:t>20</a:t>
            </a:fld>
            <a:endParaRPr lang="en-US"/>
          </a:p>
        </p:txBody>
      </p:sp>
      <p:grpSp>
        <p:nvGrpSpPr>
          <p:cNvPr id="55" name="Group 54">
            <a:extLst>
              <a:ext uri="{FF2B5EF4-FFF2-40B4-BE49-F238E27FC236}">
                <a16:creationId xmlns:a16="http://schemas.microsoft.com/office/drawing/2014/main" id="{E344EFB4-140F-4293-BCC6-C6FD40EBD705}"/>
              </a:ext>
            </a:extLst>
          </p:cNvPr>
          <p:cNvGrpSpPr/>
          <p:nvPr/>
        </p:nvGrpSpPr>
        <p:grpSpPr>
          <a:xfrm>
            <a:off x="1015771" y="1492691"/>
            <a:ext cx="2915759" cy="1890862"/>
            <a:chOff x="1015771" y="1492691"/>
            <a:chExt cx="2915759" cy="1890862"/>
          </a:xfrm>
        </p:grpSpPr>
        <p:cxnSp>
          <p:nvCxnSpPr>
            <p:cNvPr id="7" name="Straight Arrow Connector 6">
              <a:extLst>
                <a:ext uri="{FF2B5EF4-FFF2-40B4-BE49-F238E27FC236}">
                  <a16:creationId xmlns:a16="http://schemas.microsoft.com/office/drawing/2014/main" id="{C9F04A36-EF71-494E-89C1-68A78CB0D487}"/>
                </a:ext>
              </a:extLst>
            </p:cNvPr>
            <p:cNvCxnSpPr/>
            <p:nvPr/>
          </p:nvCxnSpPr>
          <p:spPr>
            <a:xfrm flipV="1">
              <a:off x="1381140" y="1548430"/>
              <a:ext cx="0" cy="14620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5CD739B-4D88-473A-85B6-489CE49B85BE}"/>
                </a:ext>
              </a:extLst>
            </p:cNvPr>
            <p:cNvCxnSpPr>
              <a:cxnSpLocks/>
            </p:cNvCxnSpPr>
            <p:nvPr/>
          </p:nvCxnSpPr>
          <p:spPr>
            <a:xfrm>
              <a:off x="1375316" y="3009457"/>
              <a:ext cx="218598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A0FBC48-5F12-482E-8393-15E8D664B96D}"/>
                </a:ext>
              </a:extLst>
            </p:cNvPr>
            <p:cNvSpPr txBox="1"/>
            <p:nvPr/>
          </p:nvSpPr>
          <p:spPr>
            <a:xfrm>
              <a:off x="1241883" y="3014221"/>
              <a:ext cx="2689647" cy="369332"/>
            </a:xfrm>
            <a:prstGeom prst="rect">
              <a:avLst/>
            </a:prstGeom>
            <a:noFill/>
          </p:spPr>
          <p:txBody>
            <a:bodyPr wrap="none" rtlCol="0">
              <a:spAutoFit/>
            </a:bodyPr>
            <a:lstStyle/>
            <a:p>
              <a:r>
                <a:rPr lang="en-US" dirty="0"/>
                <a:t>Search Params/Complexity</a:t>
              </a:r>
            </a:p>
          </p:txBody>
        </p:sp>
        <p:sp>
          <p:nvSpPr>
            <p:cNvPr id="17" name="TextBox 16">
              <a:extLst>
                <a:ext uri="{FF2B5EF4-FFF2-40B4-BE49-F238E27FC236}">
                  <a16:creationId xmlns:a16="http://schemas.microsoft.com/office/drawing/2014/main" id="{0129B773-3CE1-4B08-8F32-F98F6143A33A}"/>
                </a:ext>
              </a:extLst>
            </p:cNvPr>
            <p:cNvSpPr txBox="1"/>
            <p:nvPr/>
          </p:nvSpPr>
          <p:spPr>
            <a:xfrm rot="16200000">
              <a:off x="835628" y="2285083"/>
              <a:ext cx="733342" cy="369332"/>
            </a:xfrm>
            <a:prstGeom prst="rect">
              <a:avLst/>
            </a:prstGeom>
            <a:noFill/>
          </p:spPr>
          <p:txBody>
            <a:bodyPr wrap="none" rtlCol="0">
              <a:spAutoFit/>
            </a:bodyPr>
            <a:lstStyle/>
            <a:p>
              <a:r>
                <a:rPr lang="en-US" dirty="0"/>
                <a:t>Recall</a:t>
              </a:r>
            </a:p>
          </p:txBody>
        </p:sp>
        <p:sp>
          <p:nvSpPr>
            <p:cNvPr id="23" name="Freeform: Shape 22">
              <a:extLst>
                <a:ext uri="{FF2B5EF4-FFF2-40B4-BE49-F238E27FC236}">
                  <a16:creationId xmlns:a16="http://schemas.microsoft.com/office/drawing/2014/main" id="{DA4A2148-F37D-4B7F-B85A-817D4B53EC83}"/>
                </a:ext>
              </a:extLst>
            </p:cNvPr>
            <p:cNvSpPr/>
            <p:nvPr/>
          </p:nvSpPr>
          <p:spPr>
            <a:xfrm>
              <a:off x="1458227" y="2023956"/>
              <a:ext cx="2050153" cy="793573"/>
            </a:xfrm>
            <a:custGeom>
              <a:avLst/>
              <a:gdLst>
                <a:gd name="connsiteX0" fmla="*/ 0 w 2050153"/>
                <a:gd name="connsiteY0" fmla="*/ 793573 h 793573"/>
                <a:gd name="connsiteX1" fmla="*/ 73784 w 2050153"/>
                <a:gd name="connsiteY1" fmla="*/ 580125 h 793573"/>
                <a:gd name="connsiteX2" fmla="*/ 168650 w 2050153"/>
                <a:gd name="connsiteY2" fmla="*/ 432556 h 793573"/>
                <a:gd name="connsiteX3" fmla="*/ 308313 w 2050153"/>
                <a:gd name="connsiteY3" fmla="*/ 316609 h 793573"/>
                <a:gd name="connsiteX4" fmla="*/ 508586 w 2050153"/>
                <a:gd name="connsiteY4" fmla="*/ 205932 h 793573"/>
                <a:gd name="connsiteX5" fmla="*/ 682506 w 2050153"/>
                <a:gd name="connsiteY5" fmla="*/ 145324 h 793573"/>
                <a:gd name="connsiteX6" fmla="*/ 890683 w 2050153"/>
                <a:gd name="connsiteY6" fmla="*/ 84715 h 793573"/>
                <a:gd name="connsiteX7" fmla="*/ 1148929 w 2050153"/>
                <a:gd name="connsiteY7" fmla="*/ 34647 h 793573"/>
                <a:gd name="connsiteX8" fmla="*/ 1636433 w 2050153"/>
                <a:gd name="connsiteY8" fmla="*/ 5660 h 793573"/>
                <a:gd name="connsiteX9" fmla="*/ 1944747 w 2050153"/>
                <a:gd name="connsiteY9" fmla="*/ 390 h 793573"/>
                <a:gd name="connsiteX10" fmla="*/ 2050153 w 2050153"/>
                <a:gd name="connsiteY10" fmla="*/ 390 h 793573"/>
                <a:gd name="connsiteX11" fmla="*/ 2050153 w 2050153"/>
                <a:gd name="connsiteY11" fmla="*/ 390 h 79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50153" h="793573">
                  <a:moveTo>
                    <a:pt x="0" y="793573"/>
                  </a:moveTo>
                  <a:cubicBezTo>
                    <a:pt x="22838" y="716933"/>
                    <a:pt x="45676" y="640294"/>
                    <a:pt x="73784" y="580125"/>
                  </a:cubicBezTo>
                  <a:cubicBezTo>
                    <a:pt x="101892" y="519956"/>
                    <a:pt x="129562" y="476475"/>
                    <a:pt x="168650" y="432556"/>
                  </a:cubicBezTo>
                  <a:cubicBezTo>
                    <a:pt x="207738" y="388637"/>
                    <a:pt x="251657" y="354380"/>
                    <a:pt x="308313" y="316609"/>
                  </a:cubicBezTo>
                  <a:cubicBezTo>
                    <a:pt x="364969" y="278838"/>
                    <a:pt x="446221" y="234479"/>
                    <a:pt x="508586" y="205932"/>
                  </a:cubicBezTo>
                  <a:cubicBezTo>
                    <a:pt x="570952" y="177384"/>
                    <a:pt x="618823" y="165527"/>
                    <a:pt x="682506" y="145324"/>
                  </a:cubicBezTo>
                  <a:cubicBezTo>
                    <a:pt x="746189" y="125121"/>
                    <a:pt x="812946" y="103161"/>
                    <a:pt x="890683" y="84715"/>
                  </a:cubicBezTo>
                  <a:cubicBezTo>
                    <a:pt x="968420" y="66269"/>
                    <a:pt x="1024637" y="47823"/>
                    <a:pt x="1148929" y="34647"/>
                  </a:cubicBezTo>
                  <a:cubicBezTo>
                    <a:pt x="1273221" y="21471"/>
                    <a:pt x="1503797" y="11369"/>
                    <a:pt x="1636433" y="5660"/>
                  </a:cubicBezTo>
                  <a:cubicBezTo>
                    <a:pt x="1769069" y="-49"/>
                    <a:pt x="1875794" y="1268"/>
                    <a:pt x="1944747" y="390"/>
                  </a:cubicBezTo>
                  <a:cubicBezTo>
                    <a:pt x="2013700" y="-488"/>
                    <a:pt x="2050153" y="390"/>
                    <a:pt x="2050153" y="390"/>
                  </a:cubicBezTo>
                  <a:lnTo>
                    <a:pt x="2050153" y="39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E7A73B52-652B-4FC0-8463-EA39903954E3}"/>
                </a:ext>
              </a:extLst>
            </p:cNvPr>
            <p:cNvCxnSpPr/>
            <p:nvPr/>
          </p:nvCxnSpPr>
          <p:spPr>
            <a:xfrm>
              <a:off x="1386965" y="1995963"/>
              <a:ext cx="212141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52009B8-4F30-45F1-B775-2C12D21A6466}"/>
                </a:ext>
              </a:extLst>
            </p:cNvPr>
            <p:cNvSpPr txBox="1"/>
            <p:nvPr/>
          </p:nvSpPr>
          <p:spPr>
            <a:xfrm>
              <a:off x="1015771" y="1838395"/>
              <a:ext cx="439544" cy="230832"/>
            </a:xfrm>
            <a:prstGeom prst="rect">
              <a:avLst/>
            </a:prstGeom>
            <a:noFill/>
          </p:spPr>
          <p:txBody>
            <a:bodyPr wrap="none" rtlCol="0">
              <a:spAutoFit/>
            </a:bodyPr>
            <a:lstStyle/>
            <a:p>
              <a:r>
                <a:rPr lang="en-US" sz="900" dirty="0"/>
                <a:t>100%</a:t>
              </a:r>
              <a:endParaRPr lang="en-US" sz="1200" dirty="0"/>
            </a:p>
          </p:txBody>
        </p:sp>
        <p:sp>
          <p:nvSpPr>
            <p:cNvPr id="27" name="TextBox 26">
              <a:extLst>
                <a:ext uri="{FF2B5EF4-FFF2-40B4-BE49-F238E27FC236}">
                  <a16:creationId xmlns:a16="http://schemas.microsoft.com/office/drawing/2014/main" id="{E7B4E347-C40C-4FC3-B88D-1E2F56402D01}"/>
                </a:ext>
              </a:extLst>
            </p:cNvPr>
            <p:cNvSpPr txBox="1"/>
            <p:nvPr/>
          </p:nvSpPr>
          <p:spPr>
            <a:xfrm>
              <a:off x="1745921" y="1492691"/>
              <a:ext cx="1703993" cy="369332"/>
            </a:xfrm>
            <a:prstGeom prst="rect">
              <a:avLst/>
            </a:prstGeom>
            <a:noFill/>
          </p:spPr>
          <p:txBody>
            <a:bodyPr wrap="none" rtlCol="0">
              <a:spAutoFit/>
            </a:bodyPr>
            <a:lstStyle/>
            <a:p>
              <a:r>
                <a:rPr lang="en-US" dirty="0"/>
                <a:t>Index over D~</a:t>
              </a:r>
              <a:r>
                <a:rPr lang="en-US" dirty="0">
                  <a:latin typeface="Lucida Calligraphy" panose="03010101010101010101" pitchFamily="66" charset="0"/>
                </a:rPr>
                <a:t>D</a:t>
              </a:r>
            </a:p>
          </p:txBody>
        </p:sp>
      </p:grpSp>
      <p:grpSp>
        <p:nvGrpSpPr>
          <p:cNvPr id="56" name="Group 55">
            <a:extLst>
              <a:ext uri="{FF2B5EF4-FFF2-40B4-BE49-F238E27FC236}">
                <a16:creationId xmlns:a16="http://schemas.microsoft.com/office/drawing/2014/main" id="{0AEB3A63-3FD3-4051-ACE3-E3F5870A4044}"/>
              </a:ext>
            </a:extLst>
          </p:cNvPr>
          <p:cNvGrpSpPr/>
          <p:nvPr/>
        </p:nvGrpSpPr>
        <p:grpSpPr>
          <a:xfrm>
            <a:off x="6989541" y="1498553"/>
            <a:ext cx="2915759" cy="1885000"/>
            <a:chOff x="6989541" y="1498553"/>
            <a:chExt cx="2915759" cy="1885000"/>
          </a:xfrm>
        </p:grpSpPr>
        <p:cxnSp>
          <p:nvCxnSpPr>
            <p:cNvPr id="29" name="Straight Arrow Connector 28">
              <a:extLst>
                <a:ext uri="{FF2B5EF4-FFF2-40B4-BE49-F238E27FC236}">
                  <a16:creationId xmlns:a16="http://schemas.microsoft.com/office/drawing/2014/main" id="{8A5AE630-D834-4EFD-A584-43904D45F1BB}"/>
                </a:ext>
              </a:extLst>
            </p:cNvPr>
            <p:cNvCxnSpPr>
              <a:cxnSpLocks/>
            </p:cNvCxnSpPr>
            <p:nvPr/>
          </p:nvCxnSpPr>
          <p:spPr>
            <a:xfrm flipV="1">
              <a:off x="7354910" y="1548430"/>
              <a:ext cx="0" cy="14620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72AE813-87D8-4C31-A801-24A84B88B8D3}"/>
                </a:ext>
              </a:extLst>
            </p:cNvPr>
            <p:cNvCxnSpPr>
              <a:cxnSpLocks/>
            </p:cNvCxnSpPr>
            <p:nvPr/>
          </p:nvCxnSpPr>
          <p:spPr>
            <a:xfrm>
              <a:off x="7349086" y="3009457"/>
              <a:ext cx="218598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848A342-86FB-44D9-9E07-591FB7ECF262}"/>
                </a:ext>
              </a:extLst>
            </p:cNvPr>
            <p:cNvSpPr txBox="1"/>
            <p:nvPr/>
          </p:nvSpPr>
          <p:spPr>
            <a:xfrm>
              <a:off x="7215653" y="3014221"/>
              <a:ext cx="2689647" cy="369332"/>
            </a:xfrm>
            <a:prstGeom prst="rect">
              <a:avLst/>
            </a:prstGeom>
            <a:noFill/>
          </p:spPr>
          <p:txBody>
            <a:bodyPr wrap="none" rtlCol="0">
              <a:spAutoFit/>
            </a:bodyPr>
            <a:lstStyle/>
            <a:p>
              <a:r>
                <a:rPr lang="en-US" dirty="0"/>
                <a:t>Search Params/Complexity</a:t>
              </a:r>
            </a:p>
          </p:txBody>
        </p:sp>
        <p:sp>
          <p:nvSpPr>
            <p:cNvPr id="35" name="TextBox 34">
              <a:extLst>
                <a:ext uri="{FF2B5EF4-FFF2-40B4-BE49-F238E27FC236}">
                  <a16:creationId xmlns:a16="http://schemas.microsoft.com/office/drawing/2014/main" id="{CC24D1E0-85EE-4638-8BDD-ECE65540ED06}"/>
                </a:ext>
              </a:extLst>
            </p:cNvPr>
            <p:cNvSpPr txBox="1"/>
            <p:nvPr/>
          </p:nvSpPr>
          <p:spPr>
            <a:xfrm rot="16200000">
              <a:off x="6809398" y="2285083"/>
              <a:ext cx="733342" cy="369332"/>
            </a:xfrm>
            <a:prstGeom prst="rect">
              <a:avLst/>
            </a:prstGeom>
            <a:noFill/>
          </p:spPr>
          <p:txBody>
            <a:bodyPr wrap="none" rtlCol="0">
              <a:spAutoFit/>
            </a:bodyPr>
            <a:lstStyle/>
            <a:p>
              <a:r>
                <a:rPr lang="en-US" dirty="0"/>
                <a:t>Recall</a:t>
              </a:r>
            </a:p>
          </p:txBody>
        </p:sp>
        <p:sp>
          <p:nvSpPr>
            <p:cNvPr id="37" name="Freeform: Shape 36">
              <a:extLst>
                <a:ext uri="{FF2B5EF4-FFF2-40B4-BE49-F238E27FC236}">
                  <a16:creationId xmlns:a16="http://schemas.microsoft.com/office/drawing/2014/main" id="{667713F7-C59D-4AE8-80ED-5B755AA0050D}"/>
                </a:ext>
              </a:extLst>
            </p:cNvPr>
            <p:cNvSpPr/>
            <p:nvPr/>
          </p:nvSpPr>
          <p:spPr>
            <a:xfrm>
              <a:off x="7431997" y="2023956"/>
              <a:ext cx="2050153" cy="793573"/>
            </a:xfrm>
            <a:custGeom>
              <a:avLst/>
              <a:gdLst>
                <a:gd name="connsiteX0" fmla="*/ 0 w 2050153"/>
                <a:gd name="connsiteY0" fmla="*/ 793573 h 793573"/>
                <a:gd name="connsiteX1" fmla="*/ 73784 w 2050153"/>
                <a:gd name="connsiteY1" fmla="*/ 580125 h 793573"/>
                <a:gd name="connsiteX2" fmla="*/ 168650 w 2050153"/>
                <a:gd name="connsiteY2" fmla="*/ 432556 h 793573"/>
                <a:gd name="connsiteX3" fmla="*/ 308313 w 2050153"/>
                <a:gd name="connsiteY3" fmla="*/ 316609 h 793573"/>
                <a:gd name="connsiteX4" fmla="*/ 508586 w 2050153"/>
                <a:gd name="connsiteY4" fmla="*/ 205932 h 793573"/>
                <a:gd name="connsiteX5" fmla="*/ 682506 w 2050153"/>
                <a:gd name="connsiteY5" fmla="*/ 145324 h 793573"/>
                <a:gd name="connsiteX6" fmla="*/ 890683 w 2050153"/>
                <a:gd name="connsiteY6" fmla="*/ 84715 h 793573"/>
                <a:gd name="connsiteX7" fmla="*/ 1148929 w 2050153"/>
                <a:gd name="connsiteY7" fmla="*/ 34647 h 793573"/>
                <a:gd name="connsiteX8" fmla="*/ 1636433 w 2050153"/>
                <a:gd name="connsiteY8" fmla="*/ 5660 h 793573"/>
                <a:gd name="connsiteX9" fmla="*/ 1944747 w 2050153"/>
                <a:gd name="connsiteY9" fmla="*/ 390 h 793573"/>
                <a:gd name="connsiteX10" fmla="*/ 2050153 w 2050153"/>
                <a:gd name="connsiteY10" fmla="*/ 390 h 793573"/>
                <a:gd name="connsiteX11" fmla="*/ 2050153 w 2050153"/>
                <a:gd name="connsiteY11" fmla="*/ 390 h 79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50153" h="793573">
                  <a:moveTo>
                    <a:pt x="0" y="793573"/>
                  </a:moveTo>
                  <a:cubicBezTo>
                    <a:pt x="22838" y="716933"/>
                    <a:pt x="45676" y="640294"/>
                    <a:pt x="73784" y="580125"/>
                  </a:cubicBezTo>
                  <a:cubicBezTo>
                    <a:pt x="101892" y="519956"/>
                    <a:pt x="129562" y="476475"/>
                    <a:pt x="168650" y="432556"/>
                  </a:cubicBezTo>
                  <a:cubicBezTo>
                    <a:pt x="207738" y="388637"/>
                    <a:pt x="251657" y="354380"/>
                    <a:pt x="308313" y="316609"/>
                  </a:cubicBezTo>
                  <a:cubicBezTo>
                    <a:pt x="364969" y="278838"/>
                    <a:pt x="446221" y="234479"/>
                    <a:pt x="508586" y="205932"/>
                  </a:cubicBezTo>
                  <a:cubicBezTo>
                    <a:pt x="570952" y="177384"/>
                    <a:pt x="618823" y="165527"/>
                    <a:pt x="682506" y="145324"/>
                  </a:cubicBezTo>
                  <a:cubicBezTo>
                    <a:pt x="746189" y="125121"/>
                    <a:pt x="812946" y="103161"/>
                    <a:pt x="890683" y="84715"/>
                  </a:cubicBezTo>
                  <a:cubicBezTo>
                    <a:pt x="968420" y="66269"/>
                    <a:pt x="1024637" y="47823"/>
                    <a:pt x="1148929" y="34647"/>
                  </a:cubicBezTo>
                  <a:cubicBezTo>
                    <a:pt x="1273221" y="21471"/>
                    <a:pt x="1503797" y="11369"/>
                    <a:pt x="1636433" y="5660"/>
                  </a:cubicBezTo>
                  <a:cubicBezTo>
                    <a:pt x="1769069" y="-49"/>
                    <a:pt x="1875794" y="1268"/>
                    <a:pt x="1944747" y="390"/>
                  </a:cubicBezTo>
                  <a:cubicBezTo>
                    <a:pt x="2013700" y="-488"/>
                    <a:pt x="2050153" y="390"/>
                    <a:pt x="2050153" y="390"/>
                  </a:cubicBezTo>
                  <a:lnTo>
                    <a:pt x="2050153" y="39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6425C6F0-03A5-467B-88A7-B9657D22B01C}"/>
                </a:ext>
              </a:extLst>
            </p:cNvPr>
            <p:cNvCxnSpPr>
              <a:cxnSpLocks/>
            </p:cNvCxnSpPr>
            <p:nvPr/>
          </p:nvCxnSpPr>
          <p:spPr>
            <a:xfrm>
              <a:off x="7360735" y="1995963"/>
              <a:ext cx="212141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C220D0C-1063-42C3-BB7B-3F65C16916FD}"/>
                </a:ext>
              </a:extLst>
            </p:cNvPr>
            <p:cNvSpPr txBox="1"/>
            <p:nvPr/>
          </p:nvSpPr>
          <p:spPr>
            <a:xfrm>
              <a:off x="6989541" y="1838395"/>
              <a:ext cx="439544" cy="230832"/>
            </a:xfrm>
            <a:prstGeom prst="rect">
              <a:avLst/>
            </a:prstGeom>
            <a:noFill/>
          </p:spPr>
          <p:txBody>
            <a:bodyPr wrap="none" rtlCol="0">
              <a:spAutoFit/>
            </a:bodyPr>
            <a:lstStyle/>
            <a:p>
              <a:r>
                <a:rPr lang="en-US" sz="900" dirty="0"/>
                <a:t>100%</a:t>
              </a:r>
              <a:endParaRPr lang="en-US" sz="1200" dirty="0"/>
            </a:p>
          </p:txBody>
        </p:sp>
        <p:sp>
          <p:nvSpPr>
            <p:cNvPr id="43" name="TextBox 42">
              <a:extLst>
                <a:ext uri="{FF2B5EF4-FFF2-40B4-BE49-F238E27FC236}">
                  <a16:creationId xmlns:a16="http://schemas.microsoft.com/office/drawing/2014/main" id="{4C3A0AF2-3972-4AAB-9893-755D2A7DF98E}"/>
                </a:ext>
              </a:extLst>
            </p:cNvPr>
            <p:cNvSpPr txBox="1"/>
            <p:nvPr/>
          </p:nvSpPr>
          <p:spPr>
            <a:xfrm>
              <a:off x="7719691" y="1498553"/>
              <a:ext cx="2045432" cy="369332"/>
            </a:xfrm>
            <a:prstGeom prst="rect">
              <a:avLst/>
            </a:prstGeom>
            <a:noFill/>
          </p:spPr>
          <p:txBody>
            <a:bodyPr wrap="none" rtlCol="0">
              <a:spAutoFit/>
            </a:bodyPr>
            <a:lstStyle/>
            <a:p>
              <a:r>
                <a:rPr lang="en-US" dirty="0"/>
                <a:t>Index over D U X \ Y</a:t>
              </a:r>
            </a:p>
          </p:txBody>
        </p:sp>
      </p:grpSp>
      <p:grpSp>
        <p:nvGrpSpPr>
          <p:cNvPr id="57" name="Group 56">
            <a:extLst>
              <a:ext uri="{FF2B5EF4-FFF2-40B4-BE49-F238E27FC236}">
                <a16:creationId xmlns:a16="http://schemas.microsoft.com/office/drawing/2014/main" id="{CABA3340-16F1-401C-A8A6-520AD7C898F9}"/>
              </a:ext>
            </a:extLst>
          </p:cNvPr>
          <p:cNvGrpSpPr/>
          <p:nvPr/>
        </p:nvGrpSpPr>
        <p:grpSpPr>
          <a:xfrm>
            <a:off x="3449914" y="1364958"/>
            <a:ext cx="4269777" cy="646331"/>
            <a:chOff x="3449914" y="1364958"/>
            <a:chExt cx="4269777" cy="646331"/>
          </a:xfrm>
        </p:grpSpPr>
        <p:cxnSp>
          <p:nvCxnSpPr>
            <p:cNvPr id="47" name="Straight Arrow Connector 46">
              <a:extLst>
                <a:ext uri="{FF2B5EF4-FFF2-40B4-BE49-F238E27FC236}">
                  <a16:creationId xmlns:a16="http://schemas.microsoft.com/office/drawing/2014/main" id="{874D09EF-5B01-4499-A73D-E5A692605D48}"/>
                </a:ext>
              </a:extLst>
            </p:cNvPr>
            <p:cNvCxnSpPr>
              <a:cxnSpLocks/>
              <a:stCxn id="27" idx="3"/>
              <a:endCxn id="48" idx="1"/>
            </p:cNvCxnSpPr>
            <p:nvPr/>
          </p:nvCxnSpPr>
          <p:spPr>
            <a:xfrm>
              <a:off x="3449914" y="1677357"/>
              <a:ext cx="1125430" cy="10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7BF75C0-A128-4A99-80FC-98191DA799C8}"/>
                </a:ext>
              </a:extLst>
            </p:cNvPr>
            <p:cNvSpPr txBox="1"/>
            <p:nvPr/>
          </p:nvSpPr>
          <p:spPr>
            <a:xfrm>
              <a:off x="4575344" y="1364958"/>
              <a:ext cx="1304653" cy="646331"/>
            </a:xfrm>
            <a:prstGeom prst="rect">
              <a:avLst/>
            </a:prstGeom>
            <a:noFill/>
          </p:spPr>
          <p:txBody>
            <a:bodyPr wrap="none" rtlCol="0">
              <a:spAutoFit/>
            </a:bodyPr>
            <a:lstStyle/>
            <a:p>
              <a:r>
                <a:rPr lang="en-US" dirty="0"/>
                <a:t>Insert X~</a:t>
              </a:r>
              <a:r>
                <a:rPr lang="en-US" dirty="0">
                  <a:latin typeface="Lucida Calligraphy" panose="03010101010101010101" pitchFamily="66" charset="0"/>
                </a:rPr>
                <a:t>D</a:t>
              </a:r>
              <a:endParaRPr lang="en-US" dirty="0"/>
            </a:p>
            <a:p>
              <a:r>
                <a:rPr lang="en-US" dirty="0"/>
                <a:t>Delete Y~</a:t>
              </a:r>
              <a:r>
                <a:rPr lang="en-US" dirty="0">
                  <a:latin typeface="Lucida Calligraphy" panose="03010101010101010101" pitchFamily="66" charset="0"/>
                </a:rPr>
                <a:t>D</a:t>
              </a:r>
              <a:endParaRPr lang="en-US" dirty="0"/>
            </a:p>
          </p:txBody>
        </p:sp>
        <p:cxnSp>
          <p:nvCxnSpPr>
            <p:cNvPr id="51" name="Straight Arrow Connector 50">
              <a:extLst>
                <a:ext uri="{FF2B5EF4-FFF2-40B4-BE49-F238E27FC236}">
                  <a16:creationId xmlns:a16="http://schemas.microsoft.com/office/drawing/2014/main" id="{462951CC-8654-4690-9CFE-DCCC667C1702}"/>
                </a:ext>
              </a:extLst>
            </p:cNvPr>
            <p:cNvCxnSpPr>
              <a:cxnSpLocks/>
              <a:stCxn id="48" idx="3"/>
              <a:endCxn id="43" idx="1"/>
            </p:cNvCxnSpPr>
            <p:nvPr/>
          </p:nvCxnSpPr>
          <p:spPr>
            <a:xfrm flipV="1">
              <a:off x="5879997" y="1683219"/>
              <a:ext cx="1839694" cy="4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D168AB3A-228A-40D3-B8EA-944A71E988A6}"/>
              </a:ext>
            </a:extLst>
          </p:cNvPr>
          <p:cNvSpPr txBox="1"/>
          <p:nvPr/>
        </p:nvSpPr>
        <p:spPr>
          <a:xfrm>
            <a:off x="4458453" y="2302852"/>
            <a:ext cx="2111347" cy="923330"/>
          </a:xfrm>
          <a:prstGeom prst="rect">
            <a:avLst/>
          </a:prstGeom>
          <a:noFill/>
          <a:ln>
            <a:solidFill>
              <a:schemeClr val="tx1"/>
            </a:solidFill>
          </a:ln>
        </p:spPr>
        <p:txBody>
          <a:bodyPr wrap="none" rtlCol="0">
            <a:spAutoFit/>
          </a:bodyPr>
          <a:lstStyle/>
          <a:p>
            <a:r>
              <a:rPr lang="en-US" dirty="0"/>
              <a:t>Recall Stability:</a:t>
            </a:r>
          </a:p>
          <a:p>
            <a:r>
              <a:rPr lang="en-US" dirty="0"/>
              <a:t>Same search params</a:t>
            </a:r>
          </a:p>
          <a:p>
            <a:r>
              <a:rPr lang="en-US" dirty="0">
                <a:sym typeface="Wingdings" panose="05000000000000000000" pitchFamily="2" charset="2"/>
              </a:rPr>
              <a:t> Same recall</a:t>
            </a:r>
            <a:endParaRPr lang="en-US" dirty="0"/>
          </a:p>
        </p:txBody>
      </p:sp>
      <p:grpSp>
        <p:nvGrpSpPr>
          <p:cNvPr id="63" name="Group 62">
            <a:extLst>
              <a:ext uri="{FF2B5EF4-FFF2-40B4-BE49-F238E27FC236}">
                <a16:creationId xmlns:a16="http://schemas.microsoft.com/office/drawing/2014/main" id="{D5AB3B5B-0962-4E41-8E46-067D05F99030}"/>
              </a:ext>
            </a:extLst>
          </p:cNvPr>
          <p:cNvGrpSpPr/>
          <p:nvPr/>
        </p:nvGrpSpPr>
        <p:grpSpPr>
          <a:xfrm>
            <a:off x="1520398" y="2036827"/>
            <a:ext cx="1123238" cy="569980"/>
            <a:chOff x="1520398" y="2036827"/>
            <a:chExt cx="1123238" cy="569980"/>
          </a:xfrm>
        </p:grpSpPr>
        <p:sp>
          <p:nvSpPr>
            <p:cNvPr id="58" name="Oval 57">
              <a:extLst>
                <a:ext uri="{FF2B5EF4-FFF2-40B4-BE49-F238E27FC236}">
                  <a16:creationId xmlns:a16="http://schemas.microsoft.com/office/drawing/2014/main" id="{9800ECD8-EC72-4A63-97C4-D3F95F70378C}"/>
                </a:ext>
              </a:extLst>
            </p:cNvPr>
            <p:cNvSpPr/>
            <p:nvPr/>
          </p:nvSpPr>
          <p:spPr>
            <a:xfrm>
              <a:off x="1520398" y="2561088"/>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120B2D54-CE3C-4CC0-8E75-A425551088A4}"/>
                </a:ext>
              </a:extLst>
            </p:cNvPr>
            <p:cNvSpPr/>
            <p:nvPr/>
          </p:nvSpPr>
          <p:spPr>
            <a:xfrm>
              <a:off x="1810458" y="2279474"/>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B226069-5BC9-4812-890D-EC2CBB407E6E}"/>
                </a:ext>
              </a:extLst>
            </p:cNvPr>
            <p:cNvSpPr/>
            <p:nvPr/>
          </p:nvSpPr>
          <p:spPr>
            <a:xfrm>
              <a:off x="2597917" y="2036827"/>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3DABC9EC-61B3-49B7-AF06-7603BA047FC7}"/>
              </a:ext>
            </a:extLst>
          </p:cNvPr>
          <p:cNvGrpSpPr/>
          <p:nvPr/>
        </p:nvGrpSpPr>
        <p:grpSpPr>
          <a:xfrm>
            <a:off x="1526222" y="2031261"/>
            <a:ext cx="1123238" cy="569980"/>
            <a:chOff x="1520398" y="2036827"/>
            <a:chExt cx="1123238" cy="569980"/>
          </a:xfrm>
        </p:grpSpPr>
        <p:sp>
          <p:nvSpPr>
            <p:cNvPr id="67" name="Oval 66">
              <a:extLst>
                <a:ext uri="{FF2B5EF4-FFF2-40B4-BE49-F238E27FC236}">
                  <a16:creationId xmlns:a16="http://schemas.microsoft.com/office/drawing/2014/main" id="{38E97B01-E068-4782-AAAB-98901E28A6B7}"/>
                </a:ext>
              </a:extLst>
            </p:cNvPr>
            <p:cNvSpPr/>
            <p:nvPr/>
          </p:nvSpPr>
          <p:spPr>
            <a:xfrm>
              <a:off x="1520398" y="2561088"/>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1676110E-8C4E-45C4-8DA7-94F779B97F28}"/>
                </a:ext>
              </a:extLst>
            </p:cNvPr>
            <p:cNvSpPr/>
            <p:nvPr/>
          </p:nvSpPr>
          <p:spPr>
            <a:xfrm>
              <a:off x="1810458" y="2279474"/>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6392438-BEC8-4E2C-88A3-B4BBA1A03629}"/>
                </a:ext>
              </a:extLst>
            </p:cNvPr>
            <p:cNvSpPr/>
            <p:nvPr/>
          </p:nvSpPr>
          <p:spPr>
            <a:xfrm>
              <a:off x="2597917" y="2036827"/>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3413F630-2AA1-4C93-87D0-0E802C29608C}"/>
              </a:ext>
            </a:extLst>
          </p:cNvPr>
          <p:cNvGrpSpPr/>
          <p:nvPr/>
        </p:nvGrpSpPr>
        <p:grpSpPr>
          <a:xfrm>
            <a:off x="1520398" y="2040203"/>
            <a:ext cx="1123238" cy="569980"/>
            <a:chOff x="1520398" y="2036827"/>
            <a:chExt cx="1123238" cy="569980"/>
          </a:xfrm>
          <a:solidFill>
            <a:srgbClr val="C00000"/>
          </a:solidFill>
        </p:grpSpPr>
        <p:sp>
          <p:nvSpPr>
            <p:cNvPr id="71" name="Oval 70">
              <a:extLst>
                <a:ext uri="{FF2B5EF4-FFF2-40B4-BE49-F238E27FC236}">
                  <a16:creationId xmlns:a16="http://schemas.microsoft.com/office/drawing/2014/main" id="{112EC8B7-7641-4532-868C-8F5EDD0E66AB}"/>
                </a:ext>
              </a:extLst>
            </p:cNvPr>
            <p:cNvSpPr/>
            <p:nvPr/>
          </p:nvSpPr>
          <p:spPr>
            <a:xfrm>
              <a:off x="1520398" y="2561088"/>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CDF86CF2-95E5-4671-B541-603E58E1E732}"/>
                </a:ext>
              </a:extLst>
            </p:cNvPr>
            <p:cNvSpPr/>
            <p:nvPr/>
          </p:nvSpPr>
          <p:spPr>
            <a:xfrm>
              <a:off x="1810458" y="2279474"/>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BD0B38E5-379F-4B58-880C-848A965CBDA5}"/>
                </a:ext>
              </a:extLst>
            </p:cNvPr>
            <p:cNvSpPr/>
            <p:nvPr/>
          </p:nvSpPr>
          <p:spPr>
            <a:xfrm>
              <a:off x="2597917" y="203682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Freeform: Shape 74">
            <a:extLst>
              <a:ext uri="{FF2B5EF4-FFF2-40B4-BE49-F238E27FC236}">
                <a16:creationId xmlns:a16="http://schemas.microsoft.com/office/drawing/2014/main" id="{49A20F24-2E34-48CD-BEF1-180B309429D5}"/>
              </a:ext>
            </a:extLst>
          </p:cNvPr>
          <p:cNvSpPr/>
          <p:nvPr/>
        </p:nvSpPr>
        <p:spPr>
          <a:xfrm>
            <a:off x="7494168" y="2152035"/>
            <a:ext cx="2157265" cy="689150"/>
          </a:xfrm>
          <a:custGeom>
            <a:avLst/>
            <a:gdLst>
              <a:gd name="connsiteX0" fmla="*/ 0 w 2050153"/>
              <a:gd name="connsiteY0" fmla="*/ 793573 h 793573"/>
              <a:gd name="connsiteX1" fmla="*/ 73784 w 2050153"/>
              <a:gd name="connsiteY1" fmla="*/ 580125 h 793573"/>
              <a:gd name="connsiteX2" fmla="*/ 168650 w 2050153"/>
              <a:gd name="connsiteY2" fmla="*/ 432556 h 793573"/>
              <a:gd name="connsiteX3" fmla="*/ 308313 w 2050153"/>
              <a:gd name="connsiteY3" fmla="*/ 316609 h 793573"/>
              <a:gd name="connsiteX4" fmla="*/ 508586 w 2050153"/>
              <a:gd name="connsiteY4" fmla="*/ 205932 h 793573"/>
              <a:gd name="connsiteX5" fmla="*/ 682506 w 2050153"/>
              <a:gd name="connsiteY5" fmla="*/ 145324 h 793573"/>
              <a:gd name="connsiteX6" fmla="*/ 890683 w 2050153"/>
              <a:gd name="connsiteY6" fmla="*/ 84715 h 793573"/>
              <a:gd name="connsiteX7" fmla="*/ 1148929 w 2050153"/>
              <a:gd name="connsiteY7" fmla="*/ 34647 h 793573"/>
              <a:gd name="connsiteX8" fmla="*/ 1636433 w 2050153"/>
              <a:gd name="connsiteY8" fmla="*/ 5660 h 793573"/>
              <a:gd name="connsiteX9" fmla="*/ 1944747 w 2050153"/>
              <a:gd name="connsiteY9" fmla="*/ 390 h 793573"/>
              <a:gd name="connsiteX10" fmla="*/ 2050153 w 2050153"/>
              <a:gd name="connsiteY10" fmla="*/ 390 h 793573"/>
              <a:gd name="connsiteX11" fmla="*/ 2050153 w 2050153"/>
              <a:gd name="connsiteY11" fmla="*/ 390 h 79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50153" h="793573">
                <a:moveTo>
                  <a:pt x="0" y="793573"/>
                </a:moveTo>
                <a:cubicBezTo>
                  <a:pt x="22838" y="716933"/>
                  <a:pt x="45676" y="640294"/>
                  <a:pt x="73784" y="580125"/>
                </a:cubicBezTo>
                <a:cubicBezTo>
                  <a:pt x="101892" y="519956"/>
                  <a:pt x="129562" y="476475"/>
                  <a:pt x="168650" y="432556"/>
                </a:cubicBezTo>
                <a:cubicBezTo>
                  <a:pt x="207738" y="388637"/>
                  <a:pt x="251657" y="354380"/>
                  <a:pt x="308313" y="316609"/>
                </a:cubicBezTo>
                <a:cubicBezTo>
                  <a:pt x="364969" y="278838"/>
                  <a:pt x="446221" y="234479"/>
                  <a:pt x="508586" y="205932"/>
                </a:cubicBezTo>
                <a:cubicBezTo>
                  <a:pt x="570952" y="177384"/>
                  <a:pt x="618823" y="165527"/>
                  <a:pt x="682506" y="145324"/>
                </a:cubicBezTo>
                <a:cubicBezTo>
                  <a:pt x="746189" y="125121"/>
                  <a:pt x="812946" y="103161"/>
                  <a:pt x="890683" y="84715"/>
                </a:cubicBezTo>
                <a:cubicBezTo>
                  <a:pt x="968420" y="66269"/>
                  <a:pt x="1024637" y="47823"/>
                  <a:pt x="1148929" y="34647"/>
                </a:cubicBezTo>
                <a:cubicBezTo>
                  <a:pt x="1273221" y="21471"/>
                  <a:pt x="1503797" y="11369"/>
                  <a:pt x="1636433" y="5660"/>
                </a:cubicBezTo>
                <a:cubicBezTo>
                  <a:pt x="1769069" y="-49"/>
                  <a:pt x="1875794" y="1268"/>
                  <a:pt x="1944747" y="390"/>
                </a:cubicBezTo>
                <a:cubicBezTo>
                  <a:pt x="2013700" y="-488"/>
                  <a:pt x="2050153" y="390"/>
                  <a:pt x="2050153" y="390"/>
                </a:cubicBezTo>
                <a:lnTo>
                  <a:pt x="2050153" y="39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ross 75">
            <a:extLst>
              <a:ext uri="{FF2B5EF4-FFF2-40B4-BE49-F238E27FC236}">
                <a16:creationId xmlns:a16="http://schemas.microsoft.com/office/drawing/2014/main" id="{ACF34BD5-596F-42F3-862B-2425FA814F03}"/>
              </a:ext>
            </a:extLst>
          </p:cNvPr>
          <p:cNvSpPr/>
          <p:nvPr/>
        </p:nvSpPr>
        <p:spPr>
          <a:xfrm rot="18806341">
            <a:off x="9385808" y="2098046"/>
            <a:ext cx="335208" cy="335351"/>
          </a:xfrm>
          <a:prstGeom prst="plus">
            <a:avLst>
              <a:gd name="adj" fmla="val 408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30408636"/>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54167E-6 -1.48148E-6 L 0.4905 0.00301 " pathEditMode="fixed" rAng="0" ptsTypes="AA">
                                      <p:cBhvr>
                                        <p:cTn id="26" dur="2000" fill="hold"/>
                                        <p:tgtEl>
                                          <p:spTgt spid="66"/>
                                        </p:tgtEl>
                                        <p:attrNameLst>
                                          <p:attrName>ppt_x</p:attrName>
                                          <p:attrName>ppt_y</p:attrName>
                                        </p:attrNameLst>
                                      </p:cBhvr>
                                      <p:rCtr x="24440" y="139"/>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42" presetClass="path" presetSubtype="0" accel="50000" decel="50000" fill="hold" nodeType="withEffect">
                                  <p:stCondLst>
                                    <p:cond delay="0"/>
                                  </p:stCondLst>
                                  <p:childTnLst>
                                    <p:animMotion origin="layout" path="M -3.75E-6 -1.48148E-6 L 0.49297 0.01852 " pathEditMode="relative" rAng="0" ptsTypes="AA">
                                      <p:cBhvr>
                                        <p:cTn id="32" dur="2000" fill="hold"/>
                                        <p:tgtEl>
                                          <p:spTgt spid="70"/>
                                        </p:tgtEl>
                                        <p:attrNameLst>
                                          <p:attrName>ppt_x</p:attrName>
                                          <p:attrName>ppt_y</p:attrName>
                                        </p:attrNameLst>
                                      </p:cBhvr>
                                      <p:rCtr x="24622" y="972"/>
                                    </p:animMotion>
                                  </p:childTnLst>
                                </p:cTn>
                              </p:par>
                              <p:par>
                                <p:cTn id="33" presetID="1" presetClass="entr" presetSubtype="0"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C97B-CE6F-463B-9823-66B35FC0923E}"/>
              </a:ext>
            </a:extLst>
          </p:cNvPr>
          <p:cNvSpPr>
            <a:spLocks noGrp="1"/>
          </p:cNvSpPr>
          <p:nvPr>
            <p:ph type="title"/>
          </p:nvPr>
        </p:nvSpPr>
        <p:spPr/>
        <p:txBody>
          <a:bodyPr>
            <a:normAutofit fontScale="90000"/>
          </a:bodyPr>
          <a:lstStyle/>
          <a:p>
            <a:r>
              <a:rPr lang="en-US" dirty="0"/>
              <a:t>Delete (v)</a:t>
            </a:r>
          </a:p>
        </p:txBody>
      </p:sp>
      <p:sp>
        <p:nvSpPr>
          <p:cNvPr id="3" name="Content Placeholder 2">
            <a:extLst>
              <a:ext uri="{FF2B5EF4-FFF2-40B4-BE49-F238E27FC236}">
                <a16:creationId xmlns:a16="http://schemas.microsoft.com/office/drawing/2014/main" id="{4CCF3DFF-D965-454A-B1AB-0B2A43102007}"/>
              </a:ext>
            </a:extLst>
          </p:cNvPr>
          <p:cNvSpPr>
            <a:spLocks noGrp="1"/>
          </p:cNvSpPr>
          <p:nvPr>
            <p:ph idx="1"/>
          </p:nvPr>
        </p:nvSpPr>
        <p:spPr>
          <a:xfrm>
            <a:off x="1261872" y="1228638"/>
            <a:ext cx="8595360" cy="4751100"/>
          </a:xfrm>
        </p:spPr>
        <p:txBody>
          <a:bodyPr>
            <a:normAutofit/>
          </a:bodyPr>
          <a:lstStyle/>
          <a:p>
            <a:pPr marL="0" indent="0">
              <a:buNone/>
            </a:pPr>
            <a:r>
              <a:rPr lang="en-US" sz="2400" dirty="0">
                <a:latin typeface="+mj-lt"/>
              </a:rPr>
              <a:t>For all </a:t>
            </a:r>
            <a:r>
              <a:rPr lang="en-US" sz="2400" b="1" i="1" dirty="0">
                <a:latin typeface="+mj-lt"/>
              </a:rPr>
              <a:t>u</a:t>
            </a:r>
            <a:r>
              <a:rPr lang="en-US" sz="2400" dirty="0">
                <a:latin typeface="+mj-lt"/>
              </a:rPr>
              <a:t>, that are in-neighbors of </a:t>
            </a:r>
            <a:r>
              <a:rPr lang="en-US" sz="2400" b="1" i="1" dirty="0">
                <a:latin typeface="+mj-lt"/>
              </a:rPr>
              <a:t>v</a:t>
            </a:r>
            <a:r>
              <a:rPr lang="en-US" sz="2400" dirty="0">
                <a:latin typeface="+mj-lt"/>
              </a:rPr>
              <a:t>, </a:t>
            </a:r>
          </a:p>
          <a:p>
            <a:pPr marL="0" indent="0">
              <a:buNone/>
            </a:pPr>
            <a:endParaRPr lang="en-US" sz="2400" dirty="0">
              <a:latin typeface="+mj-lt"/>
            </a:endParaRPr>
          </a:p>
          <a:p>
            <a:pPr marL="0" indent="0">
              <a:buNone/>
            </a:pPr>
            <a:r>
              <a:rPr lang="en-US" sz="2400" dirty="0">
                <a:latin typeface="+mj-lt"/>
              </a:rPr>
              <a:t>	</a:t>
            </a:r>
          </a:p>
          <a:p>
            <a:pPr marL="0" indent="0">
              <a:buNone/>
            </a:pPr>
            <a:r>
              <a:rPr lang="en-US" sz="2400" b="1" i="1" dirty="0">
                <a:latin typeface="+mj-lt"/>
              </a:rPr>
              <a:t>	N(u) </a:t>
            </a:r>
            <a:r>
              <a:rPr lang="en-US" sz="2400" b="1" i="1" dirty="0">
                <a:latin typeface="+mj-lt"/>
                <a:sym typeface="Wingdings" panose="05000000000000000000" pitchFamily="2" charset="2"/>
              </a:rPr>
              <a:t> N(u) U  N(v)</a:t>
            </a:r>
          </a:p>
          <a:p>
            <a:pPr marL="0" indent="0">
              <a:buNone/>
            </a:pPr>
            <a:endParaRPr lang="en-US" sz="2400" dirty="0">
              <a:latin typeface="+mj-lt"/>
              <a:sym typeface="Wingdings" panose="05000000000000000000" pitchFamily="2" charset="2"/>
            </a:endParaRPr>
          </a:p>
          <a:p>
            <a:pPr marL="0" indent="0">
              <a:buNone/>
            </a:pPr>
            <a:endParaRPr lang="en-US" sz="2400" dirty="0">
              <a:latin typeface="+mj-lt"/>
              <a:sym typeface="Wingdings" panose="05000000000000000000" pitchFamily="2" charset="2"/>
            </a:endParaRPr>
          </a:p>
          <a:p>
            <a:pPr marL="0" indent="0">
              <a:buNone/>
            </a:pPr>
            <a:r>
              <a:rPr lang="en-US" sz="2400" dirty="0">
                <a:latin typeface="+mj-lt"/>
                <a:sym typeface="Wingdings" panose="05000000000000000000" pitchFamily="2" charset="2"/>
              </a:rPr>
              <a:t>	If </a:t>
            </a:r>
            <a:r>
              <a:rPr lang="en-US" sz="2400" b="1" dirty="0">
                <a:latin typeface="+mj-lt"/>
                <a:sym typeface="Wingdings" panose="05000000000000000000" pitchFamily="2" charset="2"/>
              </a:rPr>
              <a:t>|</a:t>
            </a:r>
            <a:r>
              <a:rPr lang="en-US" sz="2400" b="1" i="1" dirty="0">
                <a:latin typeface="+mj-lt"/>
                <a:sym typeface="Wingdings" panose="05000000000000000000" pitchFamily="2" charset="2"/>
              </a:rPr>
              <a:t>N(u)</a:t>
            </a:r>
            <a:r>
              <a:rPr lang="en-US" sz="2400" b="1" dirty="0">
                <a:latin typeface="+mj-lt"/>
                <a:sym typeface="Wingdings" panose="05000000000000000000" pitchFamily="2" charset="2"/>
              </a:rPr>
              <a:t>| </a:t>
            </a:r>
            <a:r>
              <a:rPr lang="en-US" sz="2400" dirty="0">
                <a:latin typeface="+mj-lt"/>
                <a:sym typeface="Wingdings" panose="05000000000000000000" pitchFamily="2" charset="2"/>
              </a:rPr>
              <a:t>exceeds budget</a:t>
            </a:r>
          </a:p>
          <a:p>
            <a:pPr marL="0" indent="0">
              <a:buNone/>
            </a:pPr>
            <a:r>
              <a:rPr lang="en-US" sz="2400" dirty="0">
                <a:latin typeface="+mj-lt"/>
                <a:sym typeface="Wingdings" panose="05000000000000000000" pitchFamily="2" charset="2"/>
              </a:rPr>
              <a:t>		prune </a:t>
            </a:r>
            <a:r>
              <a:rPr lang="en-US" sz="2400" b="1" i="1" dirty="0">
                <a:latin typeface="+mj-lt"/>
                <a:sym typeface="Wingdings" panose="05000000000000000000" pitchFamily="2" charset="2"/>
              </a:rPr>
              <a:t>N(u) </a:t>
            </a:r>
            <a:r>
              <a:rPr lang="en-US" sz="2400" dirty="0">
                <a:sym typeface="Wingdings" panose="05000000000000000000" pitchFamily="2" charset="2"/>
              </a:rPr>
              <a:t>with </a:t>
            </a:r>
            <a:r>
              <a:rPr lang="el-GR" sz="2400" b="1" i="1" dirty="0">
                <a:latin typeface="Consolas" panose="020B0609020204030204" pitchFamily="49" charset="0"/>
              </a:rPr>
              <a:t>α</a:t>
            </a:r>
            <a:r>
              <a:rPr lang="en-US" sz="2400" b="1" i="1" dirty="0">
                <a:latin typeface="Consolas" panose="020B0609020204030204" pitchFamily="49" charset="0"/>
              </a:rPr>
              <a:t>&gt;1</a:t>
            </a:r>
            <a:endParaRPr lang="en-US" sz="2400" i="1" dirty="0"/>
          </a:p>
          <a:p>
            <a:pPr marL="0" indent="0">
              <a:buNone/>
            </a:pPr>
            <a:endParaRPr lang="en-US" sz="2400" b="1" i="1" dirty="0">
              <a:latin typeface="+mj-lt"/>
              <a:sym typeface="Wingdings" panose="05000000000000000000" pitchFamily="2" charset="2"/>
            </a:endParaRPr>
          </a:p>
        </p:txBody>
      </p:sp>
      <p:sp>
        <p:nvSpPr>
          <p:cNvPr id="8" name="Date Placeholder 7">
            <a:extLst>
              <a:ext uri="{FF2B5EF4-FFF2-40B4-BE49-F238E27FC236}">
                <a16:creationId xmlns:a16="http://schemas.microsoft.com/office/drawing/2014/main" id="{8883DDE4-0B7B-4460-B53A-245B1E7DB915}"/>
              </a:ext>
            </a:extLst>
          </p:cNvPr>
          <p:cNvSpPr>
            <a:spLocks noGrp="1"/>
          </p:cNvSpPr>
          <p:nvPr>
            <p:ph type="dt" sz="half" idx="10"/>
          </p:nvPr>
        </p:nvSpPr>
        <p:spPr/>
        <p:txBody>
          <a:bodyPr/>
          <a:lstStyle/>
          <a:p>
            <a:fld id="{0488CA98-4B3E-45B8-86CF-0AF560487EB6}" type="datetime1">
              <a:rPr lang="en-US" smtClean="0"/>
              <a:t>12-Oct-22</a:t>
            </a:fld>
            <a:endParaRPr lang="en-US"/>
          </a:p>
        </p:txBody>
      </p:sp>
      <p:sp>
        <p:nvSpPr>
          <p:cNvPr id="15" name="Slide Number Placeholder 14">
            <a:extLst>
              <a:ext uri="{FF2B5EF4-FFF2-40B4-BE49-F238E27FC236}">
                <a16:creationId xmlns:a16="http://schemas.microsoft.com/office/drawing/2014/main" id="{A6B59E71-5BF3-4CBE-8D09-D560C21CB3AA}"/>
              </a:ext>
            </a:extLst>
          </p:cNvPr>
          <p:cNvSpPr>
            <a:spLocks noGrp="1"/>
          </p:cNvSpPr>
          <p:nvPr>
            <p:ph type="sldNum" sz="quarter" idx="12"/>
          </p:nvPr>
        </p:nvSpPr>
        <p:spPr/>
        <p:txBody>
          <a:bodyPr>
            <a:normAutofit/>
          </a:bodyPr>
          <a:lstStyle/>
          <a:p>
            <a:fld id="{7BA31737-66ED-4538-8E4A-5B6F08D0267E}" type="slidenum">
              <a:rPr lang="en-US" smtClean="0"/>
              <a:t>21</a:t>
            </a:fld>
            <a:endParaRPr lang="en-US"/>
          </a:p>
        </p:txBody>
      </p:sp>
      <p:grpSp>
        <p:nvGrpSpPr>
          <p:cNvPr id="98" name="Group 97">
            <a:extLst>
              <a:ext uri="{FF2B5EF4-FFF2-40B4-BE49-F238E27FC236}">
                <a16:creationId xmlns:a16="http://schemas.microsoft.com/office/drawing/2014/main" id="{E1387599-4C9C-4E99-B6ED-CEEC4165EF76}"/>
              </a:ext>
            </a:extLst>
          </p:cNvPr>
          <p:cNvGrpSpPr/>
          <p:nvPr/>
        </p:nvGrpSpPr>
        <p:grpSpPr>
          <a:xfrm>
            <a:off x="5838724" y="776665"/>
            <a:ext cx="2391821" cy="1425312"/>
            <a:chOff x="6486081" y="1632437"/>
            <a:chExt cx="2391821" cy="1425312"/>
          </a:xfrm>
        </p:grpSpPr>
        <p:sp>
          <p:nvSpPr>
            <p:cNvPr id="4" name="Oval 3">
              <a:extLst>
                <a:ext uri="{FF2B5EF4-FFF2-40B4-BE49-F238E27FC236}">
                  <a16:creationId xmlns:a16="http://schemas.microsoft.com/office/drawing/2014/main" id="{22306F32-C3EE-4819-AED9-929713D70564}"/>
                </a:ext>
              </a:extLst>
            </p:cNvPr>
            <p:cNvSpPr/>
            <p:nvPr/>
          </p:nvSpPr>
          <p:spPr>
            <a:xfrm>
              <a:off x="6866527" y="1952298"/>
              <a:ext cx="86493" cy="95964"/>
            </a:xfrm>
            <a:prstGeom prst="ellipse">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7157D7-B0FB-4E07-8AAE-0BE496E3C6A3}"/>
                </a:ext>
              </a:extLst>
            </p:cNvPr>
            <p:cNvSpPr txBox="1"/>
            <p:nvPr/>
          </p:nvSpPr>
          <p:spPr>
            <a:xfrm flipH="1">
              <a:off x="6486081" y="1690688"/>
              <a:ext cx="380446" cy="523220"/>
            </a:xfrm>
            <a:prstGeom prst="rect">
              <a:avLst/>
            </a:prstGeom>
            <a:noFill/>
          </p:spPr>
          <p:txBody>
            <a:bodyPr wrap="square" rtlCol="0">
              <a:spAutoFit/>
            </a:bodyPr>
            <a:lstStyle/>
            <a:p>
              <a:r>
                <a:rPr lang="en-US" sz="2800" b="1" i="1" dirty="0">
                  <a:latin typeface="+mj-lt"/>
                </a:rPr>
                <a:t>u</a:t>
              </a:r>
              <a:endParaRPr lang="en-US" b="1" i="1" baseline="-25000" dirty="0">
                <a:latin typeface="+mj-lt"/>
              </a:endParaRPr>
            </a:p>
          </p:txBody>
        </p:sp>
        <p:cxnSp>
          <p:nvCxnSpPr>
            <p:cNvPr id="6" name="Straight Arrow Connector 5">
              <a:extLst>
                <a:ext uri="{FF2B5EF4-FFF2-40B4-BE49-F238E27FC236}">
                  <a16:creationId xmlns:a16="http://schemas.microsoft.com/office/drawing/2014/main" id="{BABF71C0-F948-46F4-8E8A-1C1C68E7036D}"/>
                </a:ext>
              </a:extLst>
            </p:cNvPr>
            <p:cNvCxnSpPr>
              <a:cxnSpLocks/>
              <a:stCxn id="4" idx="5"/>
              <a:endCxn id="10" idx="1"/>
            </p:cNvCxnSpPr>
            <p:nvPr/>
          </p:nvCxnSpPr>
          <p:spPr>
            <a:xfrm>
              <a:off x="6940353" y="2034208"/>
              <a:ext cx="1014847" cy="436379"/>
            </a:xfrm>
            <a:prstGeom prst="straightConnector1">
              <a:avLst/>
            </a:prstGeom>
            <a:ln w="19050">
              <a:solidFill>
                <a:schemeClr val="accent1"/>
              </a:solidFill>
              <a:tailEnd type="triangle" w="sm"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BF8D3C9-F5F5-4DAB-8DF3-0C6E4E39D75C}"/>
                </a:ext>
              </a:extLst>
            </p:cNvPr>
            <p:cNvSpPr txBox="1"/>
            <p:nvPr/>
          </p:nvSpPr>
          <p:spPr>
            <a:xfrm>
              <a:off x="7847502" y="2527767"/>
              <a:ext cx="363048" cy="523220"/>
            </a:xfrm>
            <a:prstGeom prst="rect">
              <a:avLst/>
            </a:prstGeom>
            <a:noFill/>
          </p:spPr>
          <p:txBody>
            <a:bodyPr wrap="square" rtlCol="0">
              <a:spAutoFit/>
            </a:bodyPr>
            <a:lstStyle/>
            <a:p>
              <a:r>
                <a:rPr lang="en-US" sz="2800" b="1" i="1" dirty="0">
                  <a:latin typeface="+mj-lt"/>
                </a:rPr>
                <a:t>v</a:t>
              </a:r>
              <a:endParaRPr lang="en-US" b="1" i="1" baseline="-25000" dirty="0">
                <a:latin typeface="+mj-lt"/>
              </a:endParaRPr>
            </a:p>
          </p:txBody>
        </p:sp>
        <p:sp>
          <p:nvSpPr>
            <p:cNvPr id="10" name="Oval 9">
              <a:extLst>
                <a:ext uri="{FF2B5EF4-FFF2-40B4-BE49-F238E27FC236}">
                  <a16:creationId xmlns:a16="http://schemas.microsoft.com/office/drawing/2014/main" id="{87337D45-6814-4EED-ADDC-F8F1342CEDF8}"/>
                </a:ext>
              </a:extLst>
            </p:cNvPr>
            <p:cNvSpPr/>
            <p:nvPr/>
          </p:nvSpPr>
          <p:spPr>
            <a:xfrm>
              <a:off x="7942533" y="2456533"/>
              <a:ext cx="86493" cy="95964"/>
            </a:xfrm>
            <a:prstGeom prst="ellipse">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1E89B1B-1808-4F91-9F81-3842555AAF13}"/>
                </a:ext>
              </a:extLst>
            </p:cNvPr>
            <p:cNvSpPr/>
            <p:nvPr/>
          </p:nvSpPr>
          <p:spPr>
            <a:xfrm>
              <a:off x="8100548" y="1833754"/>
              <a:ext cx="86493" cy="95964"/>
            </a:xfrm>
            <a:prstGeom prst="ellipse">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D30D17-E46E-47F2-AB74-9AF8DD0F3AE8}"/>
                </a:ext>
              </a:extLst>
            </p:cNvPr>
            <p:cNvSpPr/>
            <p:nvPr/>
          </p:nvSpPr>
          <p:spPr>
            <a:xfrm>
              <a:off x="8791409" y="2360569"/>
              <a:ext cx="86493" cy="95964"/>
            </a:xfrm>
            <a:prstGeom prst="ellipse">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FDE2DE8-E79A-4FB8-96D3-E37E24211983}"/>
                </a:ext>
              </a:extLst>
            </p:cNvPr>
            <p:cNvSpPr/>
            <p:nvPr/>
          </p:nvSpPr>
          <p:spPr>
            <a:xfrm>
              <a:off x="7584850" y="2961785"/>
              <a:ext cx="86493" cy="95964"/>
            </a:xfrm>
            <a:prstGeom prst="ellipse">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69289FBA-A6B5-4B11-8E43-CA0713D4BBA8}"/>
                </a:ext>
              </a:extLst>
            </p:cNvPr>
            <p:cNvCxnSpPr>
              <a:cxnSpLocks/>
              <a:stCxn id="10" idx="0"/>
              <a:endCxn id="11" idx="4"/>
            </p:cNvCxnSpPr>
            <p:nvPr/>
          </p:nvCxnSpPr>
          <p:spPr>
            <a:xfrm flipV="1">
              <a:off x="7985780" y="1929718"/>
              <a:ext cx="158015" cy="526815"/>
            </a:xfrm>
            <a:prstGeom prst="straightConnector1">
              <a:avLst/>
            </a:prstGeom>
            <a:ln w="19050">
              <a:solidFill>
                <a:schemeClr val="accent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CA91A19-1E26-4165-9B5A-9ECB6A6F121C}"/>
                </a:ext>
              </a:extLst>
            </p:cNvPr>
            <p:cNvCxnSpPr>
              <a:cxnSpLocks/>
              <a:stCxn id="10" idx="6"/>
              <a:endCxn id="12" idx="2"/>
            </p:cNvCxnSpPr>
            <p:nvPr/>
          </p:nvCxnSpPr>
          <p:spPr>
            <a:xfrm flipV="1">
              <a:off x="8029026" y="2408551"/>
              <a:ext cx="762383" cy="95964"/>
            </a:xfrm>
            <a:prstGeom prst="straightConnector1">
              <a:avLst/>
            </a:prstGeom>
            <a:ln w="19050">
              <a:solidFill>
                <a:schemeClr val="accent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6D71667-EDD9-4E31-B7AA-8352BD172B3D}"/>
                </a:ext>
              </a:extLst>
            </p:cNvPr>
            <p:cNvCxnSpPr>
              <a:cxnSpLocks/>
              <a:stCxn id="10" idx="3"/>
              <a:endCxn id="13" idx="7"/>
            </p:cNvCxnSpPr>
            <p:nvPr/>
          </p:nvCxnSpPr>
          <p:spPr>
            <a:xfrm flipH="1">
              <a:off x="7658676" y="2538443"/>
              <a:ext cx="296524" cy="437396"/>
            </a:xfrm>
            <a:prstGeom prst="straightConnector1">
              <a:avLst/>
            </a:prstGeom>
            <a:ln w="19050">
              <a:solidFill>
                <a:schemeClr val="accent1"/>
              </a:solidFill>
              <a:tailEnd type="triangle" w="sm"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125CA36A-6E83-4B9B-BF54-49F4F223A5B4}"/>
                </a:ext>
              </a:extLst>
            </p:cNvPr>
            <p:cNvSpPr/>
            <p:nvPr/>
          </p:nvSpPr>
          <p:spPr>
            <a:xfrm>
              <a:off x="6817859" y="2730779"/>
              <a:ext cx="86493" cy="95964"/>
            </a:xfrm>
            <a:prstGeom prst="ellipse">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1227B2-2AD1-4E82-952E-633B8D1BD400}"/>
                </a:ext>
              </a:extLst>
            </p:cNvPr>
            <p:cNvSpPr/>
            <p:nvPr/>
          </p:nvSpPr>
          <p:spPr>
            <a:xfrm>
              <a:off x="7658676" y="1632437"/>
              <a:ext cx="86493" cy="95964"/>
            </a:xfrm>
            <a:prstGeom prst="ellipse">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49A952C6-E8BC-4648-9216-F6930D66725D}"/>
                </a:ext>
              </a:extLst>
            </p:cNvPr>
            <p:cNvCxnSpPr>
              <a:cxnSpLocks/>
              <a:stCxn id="4" idx="4"/>
              <a:endCxn id="23" idx="0"/>
            </p:cNvCxnSpPr>
            <p:nvPr/>
          </p:nvCxnSpPr>
          <p:spPr>
            <a:xfrm flipH="1">
              <a:off x="6861106" y="2048262"/>
              <a:ext cx="48668" cy="682517"/>
            </a:xfrm>
            <a:prstGeom prst="straightConnector1">
              <a:avLst/>
            </a:prstGeom>
            <a:ln w="19050">
              <a:solidFill>
                <a:schemeClr val="accent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55E9947-AD92-46B3-9D2E-DA9650D7F3CF}"/>
                </a:ext>
              </a:extLst>
            </p:cNvPr>
            <p:cNvCxnSpPr>
              <a:cxnSpLocks/>
              <a:stCxn id="4" idx="7"/>
              <a:endCxn id="24" idx="3"/>
            </p:cNvCxnSpPr>
            <p:nvPr/>
          </p:nvCxnSpPr>
          <p:spPr>
            <a:xfrm flipV="1">
              <a:off x="6940353" y="1714347"/>
              <a:ext cx="730990" cy="252005"/>
            </a:xfrm>
            <a:prstGeom prst="straightConnector1">
              <a:avLst/>
            </a:prstGeom>
            <a:ln w="19050">
              <a:solidFill>
                <a:schemeClr val="accent1"/>
              </a:solidFill>
              <a:tailEnd type="triangle" w="sm" len="lg"/>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E252E8EB-C88E-41E8-B4DA-8228D685DE11}"/>
              </a:ext>
            </a:extLst>
          </p:cNvPr>
          <p:cNvGrpSpPr/>
          <p:nvPr/>
        </p:nvGrpSpPr>
        <p:grpSpPr>
          <a:xfrm>
            <a:off x="5815408" y="2538046"/>
            <a:ext cx="2391821" cy="1425312"/>
            <a:chOff x="6399588" y="3569606"/>
            <a:chExt cx="2391821" cy="1425312"/>
          </a:xfrm>
        </p:grpSpPr>
        <p:sp>
          <p:nvSpPr>
            <p:cNvPr id="68" name="Oval 67">
              <a:extLst>
                <a:ext uri="{FF2B5EF4-FFF2-40B4-BE49-F238E27FC236}">
                  <a16:creationId xmlns:a16="http://schemas.microsoft.com/office/drawing/2014/main" id="{97D3B33E-6FCA-461D-9D36-208E368151F7}"/>
                </a:ext>
              </a:extLst>
            </p:cNvPr>
            <p:cNvSpPr/>
            <p:nvPr/>
          </p:nvSpPr>
          <p:spPr>
            <a:xfrm>
              <a:off x="6780034" y="3889467"/>
              <a:ext cx="86493" cy="95964"/>
            </a:xfrm>
            <a:prstGeom prst="ellips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359F9615-BA63-441A-BF3C-F47097BE6216}"/>
                </a:ext>
              </a:extLst>
            </p:cNvPr>
            <p:cNvSpPr txBox="1"/>
            <p:nvPr/>
          </p:nvSpPr>
          <p:spPr>
            <a:xfrm flipH="1">
              <a:off x="6399588" y="3627857"/>
              <a:ext cx="380446" cy="523220"/>
            </a:xfrm>
            <a:prstGeom prst="rect">
              <a:avLst/>
            </a:prstGeom>
            <a:noFill/>
          </p:spPr>
          <p:txBody>
            <a:bodyPr wrap="square" rtlCol="0">
              <a:spAutoFit/>
            </a:bodyPr>
            <a:lstStyle/>
            <a:p>
              <a:r>
                <a:rPr lang="en-US" sz="2800" b="1" i="1" dirty="0">
                  <a:latin typeface="+mj-lt"/>
                </a:rPr>
                <a:t>u</a:t>
              </a:r>
              <a:endParaRPr lang="en-US" b="1" i="1" baseline="-25000" dirty="0">
                <a:latin typeface="+mj-lt"/>
              </a:endParaRPr>
            </a:p>
          </p:txBody>
        </p:sp>
        <p:sp>
          <p:nvSpPr>
            <p:cNvPr id="73" name="Oval 72">
              <a:extLst>
                <a:ext uri="{FF2B5EF4-FFF2-40B4-BE49-F238E27FC236}">
                  <a16:creationId xmlns:a16="http://schemas.microsoft.com/office/drawing/2014/main" id="{78CA715A-350E-43B7-9D23-A9A83F83DA8C}"/>
                </a:ext>
              </a:extLst>
            </p:cNvPr>
            <p:cNvSpPr/>
            <p:nvPr/>
          </p:nvSpPr>
          <p:spPr>
            <a:xfrm>
              <a:off x="8014055" y="3770923"/>
              <a:ext cx="86493" cy="95964"/>
            </a:xfrm>
            <a:prstGeom prst="ellips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AAE43A46-0649-4A2F-BAA2-BBAAB988B951}"/>
                </a:ext>
              </a:extLst>
            </p:cNvPr>
            <p:cNvSpPr/>
            <p:nvPr/>
          </p:nvSpPr>
          <p:spPr>
            <a:xfrm>
              <a:off x="8704916" y="4297738"/>
              <a:ext cx="86493" cy="95964"/>
            </a:xfrm>
            <a:prstGeom prst="ellips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C8AF0FEA-FAF8-4362-B1B2-7CE23F3307AA}"/>
                </a:ext>
              </a:extLst>
            </p:cNvPr>
            <p:cNvSpPr/>
            <p:nvPr/>
          </p:nvSpPr>
          <p:spPr>
            <a:xfrm>
              <a:off x="7498357" y="4898954"/>
              <a:ext cx="86493" cy="95964"/>
            </a:xfrm>
            <a:prstGeom prst="ellips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a:extLst>
                <a:ext uri="{FF2B5EF4-FFF2-40B4-BE49-F238E27FC236}">
                  <a16:creationId xmlns:a16="http://schemas.microsoft.com/office/drawing/2014/main" id="{B3C4B3F3-F4CC-4B88-BD22-B799F5EA5396}"/>
                </a:ext>
              </a:extLst>
            </p:cNvPr>
            <p:cNvCxnSpPr>
              <a:cxnSpLocks/>
              <a:stCxn id="68" idx="6"/>
              <a:endCxn id="73" idx="2"/>
            </p:cNvCxnSpPr>
            <p:nvPr/>
          </p:nvCxnSpPr>
          <p:spPr>
            <a:xfrm flipV="1">
              <a:off x="6866527" y="3818905"/>
              <a:ext cx="1147528" cy="118544"/>
            </a:xfrm>
            <a:prstGeom prst="straightConnector1">
              <a:avLst/>
            </a:prstGeom>
            <a:ln w="22225">
              <a:solidFill>
                <a:schemeClr val="accent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D8229F5-7090-4EAE-9562-DBB12368C67D}"/>
                </a:ext>
              </a:extLst>
            </p:cNvPr>
            <p:cNvCxnSpPr>
              <a:cxnSpLocks/>
              <a:stCxn id="68" idx="5"/>
              <a:endCxn id="74" idx="2"/>
            </p:cNvCxnSpPr>
            <p:nvPr/>
          </p:nvCxnSpPr>
          <p:spPr>
            <a:xfrm>
              <a:off x="6853860" y="3971377"/>
              <a:ext cx="1851056" cy="374343"/>
            </a:xfrm>
            <a:prstGeom prst="straightConnector1">
              <a:avLst/>
            </a:prstGeom>
            <a:ln w="22225">
              <a:solidFill>
                <a:schemeClr val="accent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F7AD79C-640A-4671-91D4-2ABC4225EB6F}"/>
                </a:ext>
              </a:extLst>
            </p:cNvPr>
            <p:cNvCxnSpPr>
              <a:cxnSpLocks/>
              <a:stCxn id="68" idx="5"/>
              <a:endCxn id="75" idx="1"/>
            </p:cNvCxnSpPr>
            <p:nvPr/>
          </p:nvCxnSpPr>
          <p:spPr>
            <a:xfrm>
              <a:off x="6853860" y="3971377"/>
              <a:ext cx="657164" cy="941631"/>
            </a:xfrm>
            <a:prstGeom prst="straightConnector1">
              <a:avLst/>
            </a:prstGeom>
            <a:ln w="22225">
              <a:solidFill>
                <a:schemeClr val="accent1"/>
              </a:solidFill>
              <a:tailEnd type="triangle" w="sm" len="lg"/>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150ABDC7-BAB2-4E8A-9F4D-F4FD2CF99B2C}"/>
                </a:ext>
              </a:extLst>
            </p:cNvPr>
            <p:cNvSpPr/>
            <p:nvPr/>
          </p:nvSpPr>
          <p:spPr>
            <a:xfrm>
              <a:off x="6731366" y="4667948"/>
              <a:ext cx="86493" cy="95964"/>
            </a:xfrm>
            <a:prstGeom prst="ellips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D9E251A-5BB4-4D8C-8680-E3029767326F}"/>
                </a:ext>
              </a:extLst>
            </p:cNvPr>
            <p:cNvSpPr/>
            <p:nvPr/>
          </p:nvSpPr>
          <p:spPr>
            <a:xfrm>
              <a:off x="7572183" y="3569606"/>
              <a:ext cx="86493" cy="95964"/>
            </a:xfrm>
            <a:prstGeom prst="ellips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Arrow Connector 80">
              <a:extLst>
                <a:ext uri="{FF2B5EF4-FFF2-40B4-BE49-F238E27FC236}">
                  <a16:creationId xmlns:a16="http://schemas.microsoft.com/office/drawing/2014/main" id="{6D2A4907-1CA6-4288-A79E-B9A4E4B28887}"/>
                </a:ext>
              </a:extLst>
            </p:cNvPr>
            <p:cNvCxnSpPr>
              <a:cxnSpLocks/>
              <a:stCxn id="68" idx="4"/>
              <a:endCxn id="79" idx="0"/>
            </p:cNvCxnSpPr>
            <p:nvPr/>
          </p:nvCxnSpPr>
          <p:spPr>
            <a:xfrm flipH="1">
              <a:off x="6774613" y="3985431"/>
              <a:ext cx="48668" cy="682517"/>
            </a:xfrm>
            <a:prstGeom prst="straightConnector1">
              <a:avLst/>
            </a:prstGeom>
            <a:ln w="22225">
              <a:solidFill>
                <a:schemeClr val="accent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2958AA7-47AE-49F8-AAF1-E11B99841F7B}"/>
                </a:ext>
              </a:extLst>
            </p:cNvPr>
            <p:cNvCxnSpPr>
              <a:cxnSpLocks/>
              <a:stCxn id="68" idx="7"/>
              <a:endCxn id="80" idx="2"/>
            </p:cNvCxnSpPr>
            <p:nvPr/>
          </p:nvCxnSpPr>
          <p:spPr>
            <a:xfrm flipV="1">
              <a:off x="6853860" y="3617588"/>
              <a:ext cx="718323" cy="285933"/>
            </a:xfrm>
            <a:prstGeom prst="straightConnector1">
              <a:avLst/>
            </a:prstGeom>
            <a:ln w="22225">
              <a:solidFill>
                <a:schemeClr val="accent1"/>
              </a:solidFill>
              <a:tailEnd type="triangle" w="sm" len="lg"/>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E04E76E2-79D9-498D-865B-4A89859B3F48}"/>
              </a:ext>
            </a:extLst>
          </p:cNvPr>
          <p:cNvGrpSpPr/>
          <p:nvPr/>
        </p:nvGrpSpPr>
        <p:grpSpPr>
          <a:xfrm>
            <a:off x="5858654" y="4369791"/>
            <a:ext cx="2391821" cy="1425312"/>
            <a:chOff x="6399588" y="5266875"/>
            <a:chExt cx="2391821" cy="1425312"/>
          </a:xfrm>
        </p:grpSpPr>
        <p:sp>
          <p:nvSpPr>
            <p:cNvPr id="86" name="Oval 85">
              <a:extLst>
                <a:ext uri="{FF2B5EF4-FFF2-40B4-BE49-F238E27FC236}">
                  <a16:creationId xmlns:a16="http://schemas.microsoft.com/office/drawing/2014/main" id="{F15EBA72-A65F-4E4B-8281-37012884BA0A}"/>
                </a:ext>
              </a:extLst>
            </p:cNvPr>
            <p:cNvSpPr/>
            <p:nvPr/>
          </p:nvSpPr>
          <p:spPr>
            <a:xfrm>
              <a:off x="6780034" y="5586736"/>
              <a:ext cx="86493" cy="95964"/>
            </a:xfrm>
            <a:prstGeom prst="ellipse">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6489E1E8-372C-4D60-82C2-B98ED1A6676B}"/>
                </a:ext>
              </a:extLst>
            </p:cNvPr>
            <p:cNvSpPr txBox="1"/>
            <p:nvPr/>
          </p:nvSpPr>
          <p:spPr>
            <a:xfrm flipH="1">
              <a:off x="6399588" y="5325126"/>
              <a:ext cx="380446" cy="523220"/>
            </a:xfrm>
            <a:prstGeom prst="rect">
              <a:avLst/>
            </a:prstGeom>
            <a:noFill/>
          </p:spPr>
          <p:txBody>
            <a:bodyPr wrap="square" rtlCol="0">
              <a:spAutoFit/>
            </a:bodyPr>
            <a:lstStyle/>
            <a:p>
              <a:r>
                <a:rPr lang="en-US" sz="2800" b="1" i="1" dirty="0">
                  <a:latin typeface="+mj-lt"/>
                </a:rPr>
                <a:t>u</a:t>
              </a:r>
              <a:endParaRPr lang="en-US" b="1" i="1" baseline="-25000" dirty="0">
                <a:latin typeface="+mj-lt"/>
              </a:endParaRPr>
            </a:p>
          </p:txBody>
        </p:sp>
        <p:sp>
          <p:nvSpPr>
            <p:cNvPr id="88" name="Oval 87">
              <a:extLst>
                <a:ext uri="{FF2B5EF4-FFF2-40B4-BE49-F238E27FC236}">
                  <a16:creationId xmlns:a16="http://schemas.microsoft.com/office/drawing/2014/main" id="{526495B1-ACBB-4870-971C-BE1ECC91B5D7}"/>
                </a:ext>
              </a:extLst>
            </p:cNvPr>
            <p:cNvSpPr/>
            <p:nvPr/>
          </p:nvSpPr>
          <p:spPr>
            <a:xfrm>
              <a:off x="8014055" y="5468192"/>
              <a:ext cx="86493" cy="95964"/>
            </a:xfrm>
            <a:prstGeom prst="ellipse">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3EC426CC-3923-451C-9CBF-0063CB88BC6C}"/>
                </a:ext>
              </a:extLst>
            </p:cNvPr>
            <p:cNvSpPr/>
            <p:nvPr/>
          </p:nvSpPr>
          <p:spPr>
            <a:xfrm>
              <a:off x="8704916" y="5995007"/>
              <a:ext cx="86493" cy="95964"/>
            </a:xfrm>
            <a:prstGeom prst="ellipse">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F943A2FF-3D85-4920-9BE9-B7195677BF31}"/>
                </a:ext>
              </a:extLst>
            </p:cNvPr>
            <p:cNvSpPr/>
            <p:nvPr/>
          </p:nvSpPr>
          <p:spPr>
            <a:xfrm>
              <a:off x="7498357" y="6596223"/>
              <a:ext cx="86493" cy="95964"/>
            </a:xfrm>
            <a:prstGeom prst="ellipse">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Arrow Connector 91">
              <a:extLst>
                <a:ext uri="{FF2B5EF4-FFF2-40B4-BE49-F238E27FC236}">
                  <a16:creationId xmlns:a16="http://schemas.microsoft.com/office/drawing/2014/main" id="{F63B3A0E-1704-47EE-9507-E819D5252BE2}"/>
                </a:ext>
              </a:extLst>
            </p:cNvPr>
            <p:cNvCxnSpPr>
              <a:cxnSpLocks/>
              <a:stCxn id="86" idx="6"/>
              <a:endCxn id="89" idx="2"/>
            </p:cNvCxnSpPr>
            <p:nvPr/>
          </p:nvCxnSpPr>
          <p:spPr>
            <a:xfrm>
              <a:off x="6866527" y="5634718"/>
              <a:ext cx="1838389" cy="408271"/>
            </a:xfrm>
            <a:prstGeom prst="straightConnector1">
              <a:avLst/>
            </a:prstGeom>
            <a:ln w="19050">
              <a:solidFill>
                <a:schemeClr val="accent1"/>
              </a:solidFill>
              <a:tailEnd type="triangle" w="sm" len="lg"/>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0868E88C-4936-47D5-AA51-DBD035DE03C3}"/>
                </a:ext>
              </a:extLst>
            </p:cNvPr>
            <p:cNvSpPr/>
            <p:nvPr/>
          </p:nvSpPr>
          <p:spPr>
            <a:xfrm>
              <a:off x="6731366" y="6365217"/>
              <a:ext cx="86493" cy="95964"/>
            </a:xfrm>
            <a:prstGeom prst="ellipse">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C1757A3D-83D3-445A-9FDC-5358DDED4BBD}"/>
                </a:ext>
              </a:extLst>
            </p:cNvPr>
            <p:cNvSpPr/>
            <p:nvPr/>
          </p:nvSpPr>
          <p:spPr>
            <a:xfrm>
              <a:off x="7572183" y="5266875"/>
              <a:ext cx="86493" cy="95964"/>
            </a:xfrm>
            <a:prstGeom prst="ellipse">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Arrow Connector 95">
              <a:extLst>
                <a:ext uri="{FF2B5EF4-FFF2-40B4-BE49-F238E27FC236}">
                  <a16:creationId xmlns:a16="http://schemas.microsoft.com/office/drawing/2014/main" id="{79E7735C-1184-44AC-A3F7-1BBA0F12896B}"/>
                </a:ext>
              </a:extLst>
            </p:cNvPr>
            <p:cNvCxnSpPr>
              <a:cxnSpLocks/>
              <a:stCxn id="86" idx="4"/>
              <a:endCxn id="94" idx="0"/>
            </p:cNvCxnSpPr>
            <p:nvPr/>
          </p:nvCxnSpPr>
          <p:spPr>
            <a:xfrm flipH="1">
              <a:off x="6774613" y="5682700"/>
              <a:ext cx="48668" cy="682517"/>
            </a:xfrm>
            <a:prstGeom prst="straightConnector1">
              <a:avLst/>
            </a:prstGeom>
            <a:ln w="19050">
              <a:solidFill>
                <a:schemeClr val="accent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7EF604C3-1453-40A2-BF3C-47C5B7A5E066}"/>
                </a:ext>
              </a:extLst>
            </p:cNvPr>
            <p:cNvCxnSpPr>
              <a:cxnSpLocks/>
              <a:stCxn id="86" idx="7"/>
              <a:endCxn id="95" idx="2"/>
            </p:cNvCxnSpPr>
            <p:nvPr/>
          </p:nvCxnSpPr>
          <p:spPr>
            <a:xfrm flipV="1">
              <a:off x="6853860" y="5314857"/>
              <a:ext cx="718323" cy="285933"/>
            </a:xfrm>
            <a:prstGeom prst="straightConnector1">
              <a:avLst/>
            </a:prstGeom>
            <a:ln w="19050">
              <a:solidFill>
                <a:schemeClr val="accent1"/>
              </a:solidFill>
              <a:tailEnd type="triangle" w="sm"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51C185A5-7F58-E058-CD65-4FA2304E4C4A}"/>
              </a:ext>
            </a:extLst>
          </p:cNvPr>
          <p:cNvSpPr txBox="1"/>
          <p:nvPr/>
        </p:nvSpPr>
        <p:spPr>
          <a:xfrm>
            <a:off x="1863074" y="5938458"/>
            <a:ext cx="7233630" cy="707886"/>
          </a:xfrm>
          <a:prstGeom prst="rect">
            <a:avLst/>
          </a:prstGeom>
          <a:noFill/>
          <a:ln>
            <a:solidFill>
              <a:schemeClr val="tx1"/>
            </a:solidFill>
          </a:ln>
        </p:spPr>
        <p:txBody>
          <a:bodyPr wrap="square" rtlCol="0">
            <a:spAutoFit/>
          </a:bodyPr>
          <a:lstStyle/>
          <a:p>
            <a:pPr algn="ctr"/>
            <a:r>
              <a:rPr lang="en-US" sz="2000" dirty="0"/>
              <a:t>Eager execution requires in-graph, which doubles memory footprint</a:t>
            </a:r>
          </a:p>
          <a:p>
            <a:pPr algn="ctr"/>
            <a:r>
              <a:rPr lang="en-US" sz="2000" dirty="0"/>
              <a:t>In practice, do lazily, to avoid in-graph and amortize cost better</a:t>
            </a:r>
            <a:endParaRPr lang="en-US" dirty="0"/>
          </a:p>
        </p:txBody>
      </p:sp>
    </p:spTree>
    <p:custDataLst>
      <p:tags r:id="rId1"/>
    </p:custDataLst>
    <p:extLst>
      <p:ext uri="{BB962C8B-B14F-4D97-AF65-F5344CB8AC3E}">
        <p14:creationId xmlns:p14="http://schemas.microsoft.com/office/powerpoint/2010/main" val="2331314767"/>
      </p:ext>
    </p:extLst>
  </p:cSld>
  <p:clrMapOvr>
    <a:masterClrMapping/>
  </p:clrMapOvr>
  <mc:AlternateContent xmlns:mc="http://schemas.openxmlformats.org/markup-compatibility/2006" xmlns:p14="http://schemas.microsoft.com/office/powerpoint/2010/main">
    <mc:Choice Requires="p14">
      <p:transition spd="slow" p14:dur="2000" advTm="34468"/>
    </mc:Choice>
    <mc:Fallback xmlns="">
      <p:transition spd="slow" advTm="344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595F-E4F1-4A95-BF50-0A399A7AE2B6}"/>
              </a:ext>
            </a:extLst>
          </p:cNvPr>
          <p:cNvSpPr>
            <a:spLocks noGrp="1"/>
          </p:cNvSpPr>
          <p:nvPr>
            <p:ph type="title"/>
          </p:nvPr>
        </p:nvSpPr>
        <p:spPr/>
        <p:txBody>
          <a:bodyPr>
            <a:normAutofit/>
          </a:bodyPr>
          <a:lstStyle/>
          <a:p>
            <a:r>
              <a:rPr lang="en-US" sz="3600" dirty="0"/>
              <a:t>Recall stability</a:t>
            </a:r>
          </a:p>
        </p:txBody>
      </p:sp>
      <p:pic>
        <p:nvPicPr>
          <p:cNvPr id="5" name="Content Placeholder 4">
            <a:extLst>
              <a:ext uri="{FF2B5EF4-FFF2-40B4-BE49-F238E27FC236}">
                <a16:creationId xmlns:a16="http://schemas.microsoft.com/office/drawing/2014/main" id="{B989A5B7-49D6-49CD-B84C-9013303B66EB}"/>
              </a:ext>
            </a:extLst>
          </p:cNvPr>
          <p:cNvPicPr>
            <a:picLocks noGrp="1" noChangeAspect="1"/>
          </p:cNvPicPr>
          <p:nvPr>
            <p:ph idx="1"/>
          </p:nvPr>
        </p:nvPicPr>
        <p:blipFill>
          <a:blip r:embed="rId4"/>
          <a:stretch>
            <a:fillRect/>
          </a:stretch>
        </p:blipFill>
        <p:spPr>
          <a:xfrm>
            <a:off x="901217" y="2608356"/>
            <a:ext cx="5281252" cy="3181351"/>
          </a:xfrm>
        </p:spPr>
      </p:pic>
      <p:sp>
        <p:nvSpPr>
          <p:cNvPr id="3" name="Date Placeholder 2">
            <a:extLst>
              <a:ext uri="{FF2B5EF4-FFF2-40B4-BE49-F238E27FC236}">
                <a16:creationId xmlns:a16="http://schemas.microsoft.com/office/drawing/2014/main" id="{DC592D84-3519-49DD-B077-3D725776B98C}"/>
              </a:ext>
            </a:extLst>
          </p:cNvPr>
          <p:cNvSpPr>
            <a:spLocks noGrp="1"/>
          </p:cNvSpPr>
          <p:nvPr>
            <p:ph type="dt" sz="half" idx="10"/>
          </p:nvPr>
        </p:nvSpPr>
        <p:spPr/>
        <p:txBody>
          <a:bodyPr/>
          <a:lstStyle/>
          <a:p>
            <a:fld id="{3B37AA15-4A67-4551-AFD0-9DDA8C5C78EC}" type="datetime1">
              <a:rPr lang="en-US" smtClean="0"/>
              <a:t>12-Oct-22</a:t>
            </a:fld>
            <a:endParaRPr lang="en-US"/>
          </a:p>
        </p:txBody>
      </p:sp>
      <p:sp>
        <p:nvSpPr>
          <p:cNvPr id="9" name="Slide Number Placeholder 8">
            <a:extLst>
              <a:ext uri="{FF2B5EF4-FFF2-40B4-BE49-F238E27FC236}">
                <a16:creationId xmlns:a16="http://schemas.microsoft.com/office/drawing/2014/main" id="{312C0AFB-6B7C-408D-BACF-DCE4B7FE2EAF}"/>
              </a:ext>
            </a:extLst>
          </p:cNvPr>
          <p:cNvSpPr>
            <a:spLocks noGrp="1"/>
          </p:cNvSpPr>
          <p:nvPr>
            <p:ph type="sldNum" sz="quarter" idx="12"/>
          </p:nvPr>
        </p:nvSpPr>
        <p:spPr/>
        <p:txBody>
          <a:bodyPr>
            <a:normAutofit/>
          </a:bodyPr>
          <a:lstStyle/>
          <a:p>
            <a:fld id="{7BA31737-66ED-4538-8E4A-5B6F08D0267E}" type="slidenum">
              <a:rPr lang="en-US" smtClean="0"/>
              <a:t>22</a:t>
            </a:fld>
            <a:endParaRPr lang="en-US"/>
          </a:p>
        </p:txBody>
      </p:sp>
      <p:sp>
        <p:nvSpPr>
          <p:cNvPr id="6" name="TextBox 5">
            <a:extLst>
              <a:ext uri="{FF2B5EF4-FFF2-40B4-BE49-F238E27FC236}">
                <a16:creationId xmlns:a16="http://schemas.microsoft.com/office/drawing/2014/main" id="{344DE57E-52CA-479B-AD84-B0E78D023673}"/>
              </a:ext>
            </a:extLst>
          </p:cNvPr>
          <p:cNvSpPr txBox="1"/>
          <p:nvPr/>
        </p:nvSpPr>
        <p:spPr>
          <a:xfrm>
            <a:off x="814552" y="1476047"/>
            <a:ext cx="5367917" cy="923330"/>
          </a:xfrm>
          <a:prstGeom prst="rect">
            <a:avLst/>
          </a:prstGeom>
          <a:noFill/>
        </p:spPr>
        <p:txBody>
          <a:bodyPr wrap="square" rtlCol="0">
            <a:spAutoFit/>
          </a:bodyPr>
          <a:lstStyle/>
          <a:p>
            <a:pPr algn="ctr"/>
            <a:r>
              <a:rPr lang="en-US" dirty="0">
                <a:latin typeface="+mj-lt"/>
              </a:rPr>
              <a:t>Evolution of search recall of DiskANN </a:t>
            </a:r>
            <a:r>
              <a:rPr lang="en-US" sz="1800" b="1" i="1" dirty="0">
                <a:latin typeface="Consolas" panose="020B0609020204030204" pitchFamily="49" charset="0"/>
              </a:rPr>
              <a:t>(</a:t>
            </a:r>
            <a:r>
              <a:rPr lang="el-GR" b="1" i="1" dirty="0">
                <a:latin typeface="Consolas" panose="020B0609020204030204" pitchFamily="49" charset="0"/>
              </a:rPr>
              <a:t>α</a:t>
            </a:r>
            <a:r>
              <a:rPr lang="en-US" b="1" i="1" dirty="0">
                <a:latin typeface="Consolas" panose="020B0609020204030204" pitchFamily="49" charset="0"/>
              </a:rPr>
              <a:t>=1.2</a:t>
            </a:r>
            <a:r>
              <a:rPr lang="en-US" i="1" dirty="0">
                <a:latin typeface="Consolas" panose="020B0609020204030204" pitchFamily="49" charset="0"/>
              </a:rPr>
              <a:t>)</a:t>
            </a:r>
            <a:r>
              <a:rPr lang="en-US" b="1" i="1" dirty="0">
                <a:latin typeface="Consolas" panose="020B0609020204030204" pitchFamily="49" charset="0"/>
              </a:rPr>
              <a:t> </a:t>
            </a:r>
            <a:r>
              <a:rPr lang="en-US" dirty="0">
                <a:latin typeface="+mj-lt"/>
              </a:rPr>
              <a:t>over 50 cycles of deletion (</a:t>
            </a:r>
            <a:r>
              <a:rPr lang="en-US" b="1" dirty="0">
                <a:latin typeface="+mj-lt"/>
              </a:rPr>
              <a:t>right</a:t>
            </a:r>
            <a:r>
              <a:rPr lang="en-US" dirty="0">
                <a:latin typeface="+mj-lt"/>
              </a:rPr>
              <a:t>) and reinsertion (</a:t>
            </a:r>
            <a:r>
              <a:rPr lang="en-US" b="1" dirty="0">
                <a:latin typeface="+mj-lt"/>
              </a:rPr>
              <a:t>left</a:t>
            </a:r>
            <a:r>
              <a:rPr lang="en-US" dirty="0">
                <a:latin typeface="+mj-lt"/>
              </a:rPr>
              <a:t>) of 50%  of data for 3 datasets with varying search parameter. </a:t>
            </a:r>
          </a:p>
        </p:txBody>
      </p:sp>
      <p:pic>
        <p:nvPicPr>
          <p:cNvPr id="4" name="Picture 3">
            <a:extLst>
              <a:ext uri="{FF2B5EF4-FFF2-40B4-BE49-F238E27FC236}">
                <a16:creationId xmlns:a16="http://schemas.microsoft.com/office/drawing/2014/main" id="{BF034B8E-1327-47DC-8778-1A025AE79167}"/>
              </a:ext>
            </a:extLst>
          </p:cNvPr>
          <p:cNvPicPr>
            <a:picLocks noChangeAspect="1"/>
          </p:cNvPicPr>
          <p:nvPr/>
        </p:nvPicPr>
        <p:blipFill>
          <a:blip r:embed="rId5"/>
          <a:stretch>
            <a:fillRect/>
          </a:stretch>
        </p:blipFill>
        <p:spPr>
          <a:xfrm>
            <a:off x="6566263" y="2309813"/>
            <a:ext cx="4926745" cy="3181350"/>
          </a:xfrm>
          <a:prstGeom prst="rect">
            <a:avLst/>
          </a:prstGeom>
        </p:spPr>
      </p:pic>
      <p:sp>
        <p:nvSpPr>
          <p:cNvPr id="7" name="TextBox 6">
            <a:extLst>
              <a:ext uri="{FF2B5EF4-FFF2-40B4-BE49-F238E27FC236}">
                <a16:creationId xmlns:a16="http://schemas.microsoft.com/office/drawing/2014/main" id="{8FD4D1DF-3E04-4DA8-8515-DBF094195E9B}"/>
              </a:ext>
            </a:extLst>
          </p:cNvPr>
          <p:cNvSpPr txBox="1"/>
          <p:nvPr/>
        </p:nvSpPr>
        <p:spPr>
          <a:xfrm>
            <a:off x="6615113" y="1614547"/>
            <a:ext cx="5033962" cy="646331"/>
          </a:xfrm>
          <a:prstGeom prst="rect">
            <a:avLst/>
          </a:prstGeom>
          <a:noFill/>
        </p:spPr>
        <p:txBody>
          <a:bodyPr wrap="square" rtlCol="0">
            <a:spAutoFit/>
          </a:bodyPr>
          <a:lstStyle/>
          <a:p>
            <a:pPr algn="ctr"/>
            <a:r>
              <a:rPr lang="en-US" dirty="0">
                <a:latin typeface="+mj-lt"/>
              </a:rPr>
              <a:t>Same experiment with </a:t>
            </a:r>
            <a:r>
              <a:rPr lang="el-GR" b="1" i="1" dirty="0">
                <a:latin typeface="Consolas" panose="020B0609020204030204" pitchFamily="49" charset="0"/>
              </a:rPr>
              <a:t>α</a:t>
            </a:r>
            <a:r>
              <a:rPr lang="en-US" b="1" i="1" dirty="0">
                <a:latin typeface="Consolas" panose="020B0609020204030204" pitchFamily="49" charset="0"/>
              </a:rPr>
              <a:t>=1</a:t>
            </a:r>
          </a:p>
          <a:p>
            <a:pPr algn="ctr"/>
            <a:r>
              <a:rPr lang="en-US" dirty="0">
                <a:latin typeface="+mj-lt"/>
              </a:rPr>
              <a:t>Recall degrades over iterations</a:t>
            </a:r>
          </a:p>
        </p:txBody>
      </p:sp>
    </p:spTree>
    <p:custDataLst>
      <p:tags r:id="rId1"/>
    </p:custDataLst>
    <p:extLst>
      <p:ext uri="{BB962C8B-B14F-4D97-AF65-F5344CB8AC3E}">
        <p14:creationId xmlns:p14="http://schemas.microsoft.com/office/powerpoint/2010/main" val="1510367317"/>
      </p:ext>
    </p:extLst>
  </p:cSld>
  <p:clrMapOvr>
    <a:masterClrMapping/>
  </p:clrMapOvr>
  <mc:AlternateContent xmlns:mc="http://schemas.openxmlformats.org/markup-compatibility/2006" xmlns:p14="http://schemas.microsoft.com/office/powerpoint/2010/main">
    <mc:Choice Requires="p14">
      <p:transition spd="slow" p14:dur="2000" advTm="49886"/>
    </mc:Choice>
    <mc:Fallback xmlns="">
      <p:transition spd="slow" advTm="498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63EF-E6EE-4A7D-A6CE-2E7F32E6214D}"/>
              </a:ext>
            </a:extLst>
          </p:cNvPr>
          <p:cNvSpPr>
            <a:spLocks noGrp="1"/>
          </p:cNvSpPr>
          <p:nvPr>
            <p:ph type="title"/>
          </p:nvPr>
        </p:nvSpPr>
        <p:spPr/>
        <p:txBody>
          <a:bodyPr>
            <a:normAutofit/>
          </a:bodyPr>
          <a:lstStyle/>
          <a:p>
            <a:r>
              <a:rPr lang="en-US" sz="4000" dirty="0"/>
              <a:t>Fresh-DiskANN System</a:t>
            </a:r>
          </a:p>
        </p:txBody>
      </p:sp>
      <p:sp>
        <p:nvSpPr>
          <p:cNvPr id="19" name="Content Placeholder 18">
            <a:extLst>
              <a:ext uri="{FF2B5EF4-FFF2-40B4-BE49-F238E27FC236}">
                <a16:creationId xmlns:a16="http://schemas.microsoft.com/office/drawing/2014/main" id="{E154820D-B31C-A695-73E0-FC9E331EAA61}"/>
              </a:ext>
            </a:extLst>
          </p:cNvPr>
          <p:cNvSpPr>
            <a:spLocks noGrp="1"/>
          </p:cNvSpPr>
          <p:nvPr>
            <p:ph idx="1"/>
          </p:nvPr>
        </p:nvSpPr>
        <p:spPr/>
        <p:txBody>
          <a:bodyPr/>
          <a:lstStyle/>
          <a:p>
            <a:endParaRPr lang="en-US" dirty="0"/>
          </a:p>
        </p:txBody>
      </p:sp>
      <p:sp>
        <p:nvSpPr>
          <p:cNvPr id="6" name="Date Placeholder 5">
            <a:extLst>
              <a:ext uri="{FF2B5EF4-FFF2-40B4-BE49-F238E27FC236}">
                <a16:creationId xmlns:a16="http://schemas.microsoft.com/office/drawing/2014/main" id="{2BFB45F5-E76C-418A-8D1D-3650C920C6CB}"/>
              </a:ext>
            </a:extLst>
          </p:cNvPr>
          <p:cNvSpPr>
            <a:spLocks noGrp="1"/>
          </p:cNvSpPr>
          <p:nvPr>
            <p:ph type="dt" sz="half" idx="10"/>
          </p:nvPr>
        </p:nvSpPr>
        <p:spPr/>
        <p:txBody>
          <a:bodyPr/>
          <a:lstStyle/>
          <a:p>
            <a:fld id="{44C1B4DC-E92C-4621-BADD-D0F7D3D77353}" type="datetime1">
              <a:rPr lang="en-US" smtClean="0"/>
              <a:t>12-Oct-22</a:t>
            </a:fld>
            <a:endParaRPr lang="en-US"/>
          </a:p>
        </p:txBody>
      </p:sp>
      <p:sp>
        <p:nvSpPr>
          <p:cNvPr id="11" name="Slide Number Placeholder 10">
            <a:extLst>
              <a:ext uri="{FF2B5EF4-FFF2-40B4-BE49-F238E27FC236}">
                <a16:creationId xmlns:a16="http://schemas.microsoft.com/office/drawing/2014/main" id="{7AC6342B-7F05-40B2-B1C3-F7865795312B}"/>
              </a:ext>
            </a:extLst>
          </p:cNvPr>
          <p:cNvSpPr>
            <a:spLocks noGrp="1"/>
          </p:cNvSpPr>
          <p:nvPr>
            <p:ph type="sldNum" sz="quarter" idx="12"/>
          </p:nvPr>
        </p:nvSpPr>
        <p:spPr/>
        <p:txBody>
          <a:bodyPr>
            <a:normAutofit/>
          </a:bodyPr>
          <a:lstStyle/>
          <a:p>
            <a:fld id="{7BA31737-66ED-4538-8E4A-5B6F08D0267E}" type="slidenum">
              <a:rPr lang="en-US" smtClean="0"/>
              <a:t>23</a:t>
            </a:fld>
            <a:endParaRPr lang="en-US"/>
          </a:p>
        </p:txBody>
      </p:sp>
      <p:sp>
        <p:nvSpPr>
          <p:cNvPr id="4" name="Cylinder 3">
            <a:extLst>
              <a:ext uri="{FF2B5EF4-FFF2-40B4-BE49-F238E27FC236}">
                <a16:creationId xmlns:a16="http://schemas.microsoft.com/office/drawing/2014/main" id="{1A10A3E1-70BC-4CBC-9063-A03835EDD467}"/>
              </a:ext>
            </a:extLst>
          </p:cNvPr>
          <p:cNvSpPr/>
          <p:nvPr/>
        </p:nvSpPr>
        <p:spPr>
          <a:xfrm>
            <a:off x="2290565" y="4731543"/>
            <a:ext cx="1933761" cy="104060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 name="TextBox 4">
            <a:extLst>
              <a:ext uri="{FF2B5EF4-FFF2-40B4-BE49-F238E27FC236}">
                <a16:creationId xmlns:a16="http://schemas.microsoft.com/office/drawing/2014/main" id="{3B01276F-E0B1-42B7-9192-1302E3ADBFB9}"/>
              </a:ext>
            </a:extLst>
          </p:cNvPr>
          <p:cNvSpPr txBox="1"/>
          <p:nvPr/>
        </p:nvSpPr>
        <p:spPr>
          <a:xfrm>
            <a:off x="1156323" y="4901684"/>
            <a:ext cx="538930" cy="369332"/>
          </a:xfrm>
          <a:prstGeom prst="rect">
            <a:avLst/>
          </a:prstGeom>
          <a:noFill/>
        </p:spPr>
        <p:txBody>
          <a:bodyPr wrap="none" rtlCol="0">
            <a:spAutoFit/>
          </a:bodyPr>
          <a:lstStyle/>
          <a:p>
            <a:r>
              <a:rPr lang="en-US" dirty="0"/>
              <a:t>SSD</a:t>
            </a:r>
          </a:p>
        </p:txBody>
      </p:sp>
      <p:sp>
        <p:nvSpPr>
          <p:cNvPr id="7" name="TextBox 6">
            <a:extLst>
              <a:ext uri="{FF2B5EF4-FFF2-40B4-BE49-F238E27FC236}">
                <a16:creationId xmlns:a16="http://schemas.microsoft.com/office/drawing/2014/main" id="{162F01C3-BC89-4AA5-B19F-12E0D3E02A76}"/>
              </a:ext>
            </a:extLst>
          </p:cNvPr>
          <p:cNvSpPr txBox="1"/>
          <p:nvPr/>
        </p:nvSpPr>
        <p:spPr>
          <a:xfrm>
            <a:off x="909638" y="2448996"/>
            <a:ext cx="988925" cy="369332"/>
          </a:xfrm>
          <a:prstGeom prst="rect">
            <a:avLst/>
          </a:prstGeom>
          <a:noFill/>
        </p:spPr>
        <p:txBody>
          <a:bodyPr wrap="none" rtlCol="0">
            <a:spAutoFit/>
          </a:bodyPr>
          <a:lstStyle/>
          <a:p>
            <a:r>
              <a:rPr lang="en-US" dirty="0"/>
              <a:t>Memory</a:t>
            </a:r>
          </a:p>
        </p:txBody>
      </p:sp>
      <p:sp>
        <p:nvSpPr>
          <p:cNvPr id="8" name="TextBox 7">
            <a:extLst>
              <a:ext uri="{FF2B5EF4-FFF2-40B4-BE49-F238E27FC236}">
                <a16:creationId xmlns:a16="http://schemas.microsoft.com/office/drawing/2014/main" id="{02F8F173-2378-48DE-9A0C-4FF577249BDB}"/>
              </a:ext>
            </a:extLst>
          </p:cNvPr>
          <p:cNvSpPr txBox="1"/>
          <p:nvPr/>
        </p:nvSpPr>
        <p:spPr>
          <a:xfrm>
            <a:off x="2490788" y="2323625"/>
            <a:ext cx="2233304" cy="307777"/>
          </a:xfrm>
          <a:prstGeom prst="rect">
            <a:avLst/>
          </a:prstGeom>
          <a:noFill/>
          <a:ln>
            <a:solidFill>
              <a:schemeClr val="tx1"/>
            </a:solidFill>
          </a:ln>
        </p:spPr>
        <p:txBody>
          <a:bodyPr wrap="none" rtlCol="0">
            <a:spAutoFit/>
          </a:bodyPr>
          <a:lstStyle/>
          <a:p>
            <a:r>
              <a:rPr lang="en-US" sz="1400" b="1" dirty="0">
                <a:latin typeface="+mj-lt"/>
              </a:rPr>
              <a:t>RW-Short-Term Index</a:t>
            </a:r>
          </a:p>
        </p:txBody>
      </p:sp>
      <p:sp>
        <p:nvSpPr>
          <p:cNvPr id="10" name="TextBox 9">
            <a:extLst>
              <a:ext uri="{FF2B5EF4-FFF2-40B4-BE49-F238E27FC236}">
                <a16:creationId xmlns:a16="http://schemas.microsoft.com/office/drawing/2014/main" id="{A357B66F-CE6F-4404-8E4B-26CA50F07AFB}"/>
              </a:ext>
            </a:extLst>
          </p:cNvPr>
          <p:cNvSpPr txBox="1"/>
          <p:nvPr/>
        </p:nvSpPr>
        <p:spPr>
          <a:xfrm>
            <a:off x="2490788" y="3416855"/>
            <a:ext cx="2206053" cy="307777"/>
          </a:xfrm>
          <a:prstGeom prst="rect">
            <a:avLst/>
          </a:prstGeom>
          <a:noFill/>
          <a:ln>
            <a:solidFill>
              <a:schemeClr val="tx1"/>
            </a:solidFill>
          </a:ln>
        </p:spPr>
        <p:txBody>
          <a:bodyPr wrap="none" rtlCol="0">
            <a:spAutoFit/>
          </a:bodyPr>
          <a:lstStyle/>
          <a:p>
            <a:r>
              <a:rPr lang="en-US" sz="1400" b="1" dirty="0">
                <a:latin typeface="+mj-lt"/>
              </a:rPr>
              <a:t>RO-Short-Term Index</a:t>
            </a:r>
          </a:p>
        </p:txBody>
      </p:sp>
      <p:sp>
        <p:nvSpPr>
          <p:cNvPr id="12" name="TextBox 11">
            <a:extLst>
              <a:ext uri="{FF2B5EF4-FFF2-40B4-BE49-F238E27FC236}">
                <a16:creationId xmlns:a16="http://schemas.microsoft.com/office/drawing/2014/main" id="{084340DC-40F5-4ACC-824A-157F25AFA5E7}"/>
              </a:ext>
            </a:extLst>
          </p:cNvPr>
          <p:cNvSpPr txBox="1"/>
          <p:nvPr/>
        </p:nvSpPr>
        <p:spPr>
          <a:xfrm>
            <a:off x="2490788" y="2870240"/>
            <a:ext cx="2226308" cy="307777"/>
          </a:xfrm>
          <a:prstGeom prst="rect">
            <a:avLst/>
          </a:prstGeom>
          <a:noFill/>
          <a:ln>
            <a:solidFill>
              <a:schemeClr val="tx1"/>
            </a:solidFill>
          </a:ln>
        </p:spPr>
        <p:txBody>
          <a:bodyPr wrap="square" rtlCol="0">
            <a:spAutoFit/>
          </a:bodyPr>
          <a:lstStyle/>
          <a:p>
            <a:r>
              <a:rPr lang="en-US" sz="1400" b="1" dirty="0">
                <a:latin typeface="+mj-lt"/>
              </a:rPr>
              <a:t>RO-Short-Term Index</a:t>
            </a:r>
          </a:p>
        </p:txBody>
      </p:sp>
      <p:cxnSp>
        <p:nvCxnSpPr>
          <p:cNvPr id="14" name="Straight Connector 13">
            <a:extLst>
              <a:ext uri="{FF2B5EF4-FFF2-40B4-BE49-F238E27FC236}">
                <a16:creationId xmlns:a16="http://schemas.microsoft.com/office/drawing/2014/main" id="{F2441009-7389-4A1E-BC59-D60E9893F0C7}"/>
              </a:ext>
            </a:extLst>
          </p:cNvPr>
          <p:cNvCxnSpPr/>
          <p:nvPr/>
        </p:nvCxnSpPr>
        <p:spPr>
          <a:xfrm>
            <a:off x="3245546" y="3919537"/>
            <a:ext cx="0" cy="2286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2F3EA6A-911B-4936-8602-1B3BE97620B8}"/>
              </a:ext>
            </a:extLst>
          </p:cNvPr>
          <p:cNvSpPr txBox="1"/>
          <p:nvPr/>
        </p:nvSpPr>
        <p:spPr>
          <a:xfrm>
            <a:off x="6229350" y="1740218"/>
            <a:ext cx="1081835" cy="369332"/>
          </a:xfrm>
          <a:prstGeom prst="rect">
            <a:avLst/>
          </a:prstGeom>
          <a:noFill/>
        </p:spPr>
        <p:txBody>
          <a:bodyPr wrap="none" rtlCol="0">
            <a:spAutoFit/>
          </a:bodyPr>
          <a:lstStyle/>
          <a:p>
            <a:r>
              <a:rPr lang="en-US" i="1" dirty="0"/>
              <a:t>Delete (v)</a:t>
            </a:r>
          </a:p>
        </p:txBody>
      </p:sp>
      <p:sp>
        <p:nvSpPr>
          <p:cNvPr id="17" name="TextBox 16">
            <a:extLst>
              <a:ext uri="{FF2B5EF4-FFF2-40B4-BE49-F238E27FC236}">
                <a16:creationId xmlns:a16="http://schemas.microsoft.com/office/drawing/2014/main" id="{30E38D6D-4967-468A-8167-2DCE3AB99B18}"/>
              </a:ext>
            </a:extLst>
          </p:cNvPr>
          <p:cNvSpPr txBox="1"/>
          <p:nvPr/>
        </p:nvSpPr>
        <p:spPr>
          <a:xfrm>
            <a:off x="2495035" y="1740218"/>
            <a:ext cx="2128837" cy="338554"/>
          </a:xfrm>
          <a:prstGeom prst="rect">
            <a:avLst/>
          </a:prstGeom>
          <a:noFill/>
          <a:ln>
            <a:solidFill>
              <a:schemeClr val="tx1"/>
            </a:solidFill>
          </a:ln>
        </p:spPr>
        <p:txBody>
          <a:bodyPr wrap="square" rtlCol="0">
            <a:spAutoFit/>
          </a:bodyPr>
          <a:lstStyle/>
          <a:p>
            <a:r>
              <a:rPr lang="en-US" sz="1600" b="1" dirty="0">
                <a:latin typeface="+mj-lt"/>
              </a:rPr>
              <a:t>Delete List</a:t>
            </a:r>
          </a:p>
        </p:txBody>
      </p:sp>
      <p:sp>
        <p:nvSpPr>
          <p:cNvPr id="18" name="Left Brace 17">
            <a:extLst>
              <a:ext uri="{FF2B5EF4-FFF2-40B4-BE49-F238E27FC236}">
                <a16:creationId xmlns:a16="http://schemas.microsoft.com/office/drawing/2014/main" id="{1233EFFE-67F9-46C8-9DB0-79F354534DE1}"/>
              </a:ext>
            </a:extLst>
          </p:cNvPr>
          <p:cNvSpPr/>
          <p:nvPr/>
        </p:nvSpPr>
        <p:spPr>
          <a:xfrm>
            <a:off x="2071688" y="1734781"/>
            <a:ext cx="161925" cy="2051406"/>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B3E6B8EA-81CE-4051-AA4C-4653891C5FDA}"/>
              </a:ext>
            </a:extLst>
          </p:cNvPr>
          <p:cNvCxnSpPr>
            <a:cxnSpLocks/>
            <a:stCxn id="15" idx="1"/>
            <a:endCxn id="17" idx="3"/>
          </p:cNvCxnSpPr>
          <p:nvPr/>
        </p:nvCxnSpPr>
        <p:spPr>
          <a:xfrm flipH="1" flipV="1">
            <a:off x="4623872" y="1909495"/>
            <a:ext cx="1605478" cy="15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7FC21F3-B3BB-4EA4-A508-8DD1D7BF0702}"/>
              </a:ext>
            </a:extLst>
          </p:cNvPr>
          <p:cNvSpPr txBox="1"/>
          <p:nvPr/>
        </p:nvSpPr>
        <p:spPr>
          <a:xfrm>
            <a:off x="5064648" y="1571070"/>
            <a:ext cx="857927" cy="369332"/>
          </a:xfrm>
          <a:prstGeom prst="rect">
            <a:avLst/>
          </a:prstGeom>
          <a:noFill/>
        </p:spPr>
        <p:txBody>
          <a:bodyPr wrap="none" rtlCol="0">
            <a:spAutoFit/>
          </a:bodyPr>
          <a:lstStyle/>
          <a:p>
            <a:r>
              <a:rPr lang="en-US" dirty="0">
                <a:latin typeface="Abadi Extra Light" panose="020B0204020104020204" pitchFamily="34" charset="0"/>
              </a:rPr>
              <a:t>append</a:t>
            </a:r>
          </a:p>
        </p:txBody>
      </p:sp>
      <p:sp>
        <p:nvSpPr>
          <p:cNvPr id="25" name="TextBox 24">
            <a:extLst>
              <a:ext uri="{FF2B5EF4-FFF2-40B4-BE49-F238E27FC236}">
                <a16:creationId xmlns:a16="http://schemas.microsoft.com/office/drawing/2014/main" id="{481B142B-C525-49AD-BCAB-3E01A62A9B8A}"/>
              </a:ext>
            </a:extLst>
          </p:cNvPr>
          <p:cNvSpPr txBox="1"/>
          <p:nvPr/>
        </p:nvSpPr>
        <p:spPr>
          <a:xfrm>
            <a:off x="6229350" y="2322156"/>
            <a:ext cx="1081835" cy="369332"/>
          </a:xfrm>
          <a:prstGeom prst="rect">
            <a:avLst/>
          </a:prstGeom>
          <a:noFill/>
        </p:spPr>
        <p:txBody>
          <a:bodyPr wrap="square" rtlCol="0">
            <a:spAutoFit/>
          </a:bodyPr>
          <a:lstStyle/>
          <a:p>
            <a:r>
              <a:rPr lang="en-US" i="1" dirty="0"/>
              <a:t>Insert (v)</a:t>
            </a:r>
          </a:p>
        </p:txBody>
      </p:sp>
      <p:cxnSp>
        <p:nvCxnSpPr>
          <p:cNvPr id="26" name="Straight Arrow Connector 25">
            <a:extLst>
              <a:ext uri="{FF2B5EF4-FFF2-40B4-BE49-F238E27FC236}">
                <a16:creationId xmlns:a16="http://schemas.microsoft.com/office/drawing/2014/main" id="{CBE940E9-E177-4A95-9958-B1A0DF16DF95}"/>
              </a:ext>
            </a:extLst>
          </p:cNvPr>
          <p:cNvCxnSpPr>
            <a:cxnSpLocks/>
            <a:stCxn id="25" idx="1"/>
            <a:endCxn id="8" idx="3"/>
          </p:cNvCxnSpPr>
          <p:nvPr/>
        </p:nvCxnSpPr>
        <p:spPr>
          <a:xfrm flipH="1" flipV="1">
            <a:off x="4724092" y="2477514"/>
            <a:ext cx="1505258" cy="29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E657600-EDF2-4A72-A29A-4D83A0BDC308}"/>
              </a:ext>
            </a:extLst>
          </p:cNvPr>
          <p:cNvSpPr txBox="1"/>
          <p:nvPr/>
        </p:nvSpPr>
        <p:spPr>
          <a:xfrm>
            <a:off x="5104724" y="2158843"/>
            <a:ext cx="857927" cy="369332"/>
          </a:xfrm>
          <a:prstGeom prst="rect">
            <a:avLst/>
          </a:prstGeom>
          <a:noFill/>
        </p:spPr>
        <p:txBody>
          <a:bodyPr wrap="square" rtlCol="0">
            <a:spAutoFit/>
          </a:bodyPr>
          <a:lstStyle/>
          <a:p>
            <a:r>
              <a:rPr lang="en-US" dirty="0">
                <a:latin typeface="Abadi Extra Light" panose="020B0204020104020204" pitchFamily="34" charset="0"/>
              </a:rPr>
              <a:t>Insert</a:t>
            </a:r>
          </a:p>
        </p:txBody>
      </p:sp>
      <p:sp>
        <p:nvSpPr>
          <p:cNvPr id="32" name="TextBox 31">
            <a:extLst>
              <a:ext uri="{FF2B5EF4-FFF2-40B4-BE49-F238E27FC236}">
                <a16:creationId xmlns:a16="http://schemas.microsoft.com/office/drawing/2014/main" id="{2BE85EE5-63FB-456A-A1EF-7B7D60F21DCD}"/>
              </a:ext>
            </a:extLst>
          </p:cNvPr>
          <p:cNvSpPr txBox="1"/>
          <p:nvPr/>
        </p:nvSpPr>
        <p:spPr>
          <a:xfrm>
            <a:off x="6264664" y="2870240"/>
            <a:ext cx="1107996" cy="369332"/>
          </a:xfrm>
          <a:prstGeom prst="rect">
            <a:avLst/>
          </a:prstGeom>
          <a:noFill/>
        </p:spPr>
        <p:txBody>
          <a:bodyPr wrap="none" rtlCol="0">
            <a:spAutoFit/>
          </a:bodyPr>
          <a:lstStyle/>
          <a:p>
            <a:r>
              <a:rPr lang="en-US" i="1" dirty="0"/>
              <a:t>Search (v)</a:t>
            </a:r>
          </a:p>
        </p:txBody>
      </p:sp>
      <p:cxnSp>
        <p:nvCxnSpPr>
          <p:cNvPr id="33" name="Straight Arrow Connector 32">
            <a:extLst>
              <a:ext uri="{FF2B5EF4-FFF2-40B4-BE49-F238E27FC236}">
                <a16:creationId xmlns:a16="http://schemas.microsoft.com/office/drawing/2014/main" id="{15654700-C8EF-44C8-A3DF-82EFD9A18694}"/>
              </a:ext>
            </a:extLst>
          </p:cNvPr>
          <p:cNvCxnSpPr>
            <a:cxnSpLocks/>
            <a:stCxn id="32" idx="1"/>
            <a:endCxn id="12" idx="3"/>
          </p:cNvCxnSpPr>
          <p:nvPr/>
        </p:nvCxnSpPr>
        <p:spPr>
          <a:xfrm flipH="1" flipV="1">
            <a:off x="4717096" y="3024129"/>
            <a:ext cx="1547568" cy="30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18BB837-3AEF-4699-9268-A5DF818C914A}"/>
              </a:ext>
            </a:extLst>
          </p:cNvPr>
          <p:cNvCxnSpPr>
            <a:cxnSpLocks/>
            <a:stCxn id="32" idx="1"/>
            <a:endCxn id="8" idx="3"/>
          </p:cNvCxnSpPr>
          <p:nvPr/>
        </p:nvCxnSpPr>
        <p:spPr>
          <a:xfrm flipH="1" flipV="1">
            <a:off x="4724092" y="2477514"/>
            <a:ext cx="1540572" cy="577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8036319-BC08-4F1B-8D3F-C4402B0A6BF3}"/>
              </a:ext>
            </a:extLst>
          </p:cNvPr>
          <p:cNvCxnSpPr>
            <a:cxnSpLocks/>
            <a:stCxn id="32" idx="1"/>
            <a:endCxn id="17" idx="3"/>
          </p:cNvCxnSpPr>
          <p:nvPr/>
        </p:nvCxnSpPr>
        <p:spPr>
          <a:xfrm flipH="1" flipV="1">
            <a:off x="4623872" y="1909495"/>
            <a:ext cx="1640792" cy="1145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1E83940-671E-4C69-98C0-9E4EC75EA32F}"/>
              </a:ext>
            </a:extLst>
          </p:cNvPr>
          <p:cNvCxnSpPr>
            <a:cxnSpLocks/>
            <a:stCxn id="32" idx="1"/>
            <a:endCxn id="4" idx="4"/>
          </p:cNvCxnSpPr>
          <p:nvPr/>
        </p:nvCxnSpPr>
        <p:spPr>
          <a:xfrm flipH="1">
            <a:off x="4224326" y="3054906"/>
            <a:ext cx="2040338" cy="2196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60C8068-4426-4B20-BD64-D1A9E91DFFF7}"/>
              </a:ext>
            </a:extLst>
          </p:cNvPr>
          <p:cNvSpPr txBox="1"/>
          <p:nvPr/>
        </p:nvSpPr>
        <p:spPr>
          <a:xfrm>
            <a:off x="6264664" y="3416855"/>
            <a:ext cx="1047531" cy="369332"/>
          </a:xfrm>
          <a:prstGeom prst="rect">
            <a:avLst/>
          </a:prstGeom>
          <a:noFill/>
        </p:spPr>
        <p:txBody>
          <a:bodyPr wrap="none" rtlCol="0">
            <a:spAutoFit/>
          </a:bodyPr>
          <a:lstStyle/>
          <a:p>
            <a:r>
              <a:rPr lang="en-US" i="1" dirty="0"/>
              <a:t>Snapshot</a:t>
            </a:r>
          </a:p>
        </p:txBody>
      </p:sp>
      <p:sp>
        <p:nvSpPr>
          <p:cNvPr id="52" name="TextBox 51">
            <a:extLst>
              <a:ext uri="{FF2B5EF4-FFF2-40B4-BE49-F238E27FC236}">
                <a16:creationId xmlns:a16="http://schemas.microsoft.com/office/drawing/2014/main" id="{A89EF1AA-8BFD-4233-9CD0-FC402F67F84D}"/>
              </a:ext>
            </a:extLst>
          </p:cNvPr>
          <p:cNvSpPr txBox="1"/>
          <p:nvPr/>
        </p:nvSpPr>
        <p:spPr>
          <a:xfrm>
            <a:off x="2483792" y="2319199"/>
            <a:ext cx="2233304" cy="307777"/>
          </a:xfrm>
          <a:prstGeom prst="rect">
            <a:avLst/>
          </a:prstGeom>
          <a:noFill/>
          <a:ln>
            <a:solidFill>
              <a:schemeClr val="tx1"/>
            </a:solidFill>
          </a:ln>
        </p:spPr>
        <p:txBody>
          <a:bodyPr wrap="none" rtlCol="0">
            <a:spAutoFit/>
          </a:bodyPr>
          <a:lstStyle/>
          <a:p>
            <a:r>
              <a:rPr lang="en-US" sz="1400" b="1" dirty="0">
                <a:latin typeface="+mj-lt"/>
              </a:rPr>
              <a:t>RW-Short-Term Index</a:t>
            </a:r>
          </a:p>
        </p:txBody>
      </p:sp>
      <p:sp>
        <p:nvSpPr>
          <p:cNvPr id="53" name="TextBox 52">
            <a:extLst>
              <a:ext uri="{FF2B5EF4-FFF2-40B4-BE49-F238E27FC236}">
                <a16:creationId xmlns:a16="http://schemas.microsoft.com/office/drawing/2014/main" id="{7946C10E-19C2-48DC-9766-0F239EE34CB5}"/>
              </a:ext>
            </a:extLst>
          </p:cNvPr>
          <p:cNvSpPr txBox="1"/>
          <p:nvPr/>
        </p:nvSpPr>
        <p:spPr>
          <a:xfrm>
            <a:off x="6264664" y="3990221"/>
            <a:ext cx="800219" cy="369332"/>
          </a:xfrm>
          <a:prstGeom prst="rect">
            <a:avLst/>
          </a:prstGeom>
          <a:noFill/>
        </p:spPr>
        <p:txBody>
          <a:bodyPr wrap="none" rtlCol="0">
            <a:spAutoFit/>
          </a:bodyPr>
          <a:lstStyle/>
          <a:p>
            <a:r>
              <a:rPr lang="en-US" i="1" dirty="0"/>
              <a:t>Merge</a:t>
            </a:r>
          </a:p>
        </p:txBody>
      </p:sp>
      <p:sp>
        <p:nvSpPr>
          <p:cNvPr id="54" name="TextBox 53">
            <a:extLst>
              <a:ext uri="{FF2B5EF4-FFF2-40B4-BE49-F238E27FC236}">
                <a16:creationId xmlns:a16="http://schemas.microsoft.com/office/drawing/2014/main" id="{AFCA90C0-7B8A-44BE-9788-4A6310DEE2D7}"/>
              </a:ext>
            </a:extLst>
          </p:cNvPr>
          <p:cNvSpPr txBox="1"/>
          <p:nvPr/>
        </p:nvSpPr>
        <p:spPr>
          <a:xfrm>
            <a:off x="2624739" y="5038725"/>
            <a:ext cx="1217789" cy="523220"/>
          </a:xfrm>
          <a:prstGeom prst="rect">
            <a:avLst/>
          </a:prstGeom>
          <a:noFill/>
        </p:spPr>
        <p:txBody>
          <a:bodyPr wrap="square" rtlCol="0">
            <a:spAutoFit/>
          </a:bodyPr>
          <a:lstStyle/>
          <a:p>
            <a:pPr algn="ctr"/>
            <a:r>
              <a:rPr lang="en-US" sz="1400" dirty="0">
                <a:latin typeface="+mj-lt"/>
              </a:rPr>
              <a:t>Long-Term Index</a:t>
            </a:r>
          </a:p>
        </p:txBody>
      </p:sp>
      <p:sp>
        <p:nvSpPr>
          <p:cNvPr id="56" name="TextBox 55">
            <a:extLst>
              <a:ext uri="{FF2B5EF4-FFF2-40B4-BE49-F238E27FC236}">
                <a16:creationId xmlns:a16="http://schemas.microsoft.com/office/drawing/2014/main" id="{0EFF00DB-066B-4A43-9632-A95A8A87BF63}"/>
              </a:ext>
            </a:extLst>
          </p:cNvPr>
          <p:cNvSpPr txBox="1"/>
          <p:nvPr/>
        </p:nvSpPr>
        <p:spPr>
          <a:xfrm>
            <a:off x="2648551" y="5038724"/>
            <a:ext cx="1217789" cy="738664"/>
          </a:xfrm>
          <a:prstGeom prst="rect">
            <a:avLst/>
          </a:prstGeom>
          <a:noFill/>
        </p:spPr>
        <p:txBody>
          <a:bodyPr wrap="square" rtlCol="0">
            <a:spAutoFit/>
          </a:bodyPr>
          <a:lstStyle/>
          <a:p>
            <a:pPr algn="ctr"/>
            <a:r>
              <a:rPr lang="en-US" sz="1400" b="1" dirty="0">
                <a:latin typeface="+mj-lt"/>
              </a:rPr>
              <a:t>New Long-Term Index</a:t>
            </a:r>
          </a:p>
        </p:txBody>
      </p:sp>
      <p:sp>
        <p:nvSpPr>
          <p:cNvPr id="57" name="TextBox 56">
            <a:extLst>
              <a:ext uri="{FF2B5EF4-FFF2-40B4-BE49-F238E27FC236}">
                <a16:creationId xmlns:a16="http://schemas.microsoft.com/office/drawing/2014/main" id="{5CECB953-90B2-47D4-9DC2-3335ED1FFA69}"/>
              </a:ext>
            </a:extLst>
          </p:cNvPr>
          <p:cNvSpPr txBox="1"/>
          <p:nvPr/>
        </p:nvSpPr>
        <p:spPr>
          <a:xfrm>
            <a:off x="7018305" y="3712450"/>
            <a:ext cx="5030023" cy="1754326"/>
          </a:xfrm>
          <a:prstGeom prst="rect">
            <a:avLst/>
          </a:prstGeom>
          <a:noFill/>
        </p:spPr>
        <p:txBody>
          <a:bodyPr wrap="square" rtlCol="0">
            <a:spAutoFit/>
          </a:bodyPr>
          <a:lstStyle/>
          <a:p>
            <a:endParaRPr lang="en-US" dirty="0"/>
          </a:p>
          <a:p>
            <a:r>
              <a:rPr lang="en-US" dirty="0"/>
              <a:t>: 2-pass streaming algorithm</a:t>
            </a:r>
          </a:p>
          <a:p>
            <a:endParaRPr lang="en-US" dirty="0"/>
          </a:p>
          <a:p>
            <a:pPr marL="285750" indent="-285750">
              <a:buFont typeface="Arial" panose="020B0604020202020204" pitchFamily="34" charset="0"/>
              <a:buChar char="•"/>
            </a:pPr>
            <a:r>
              <a:rPr lang="en-US" dirty="0"/>
              <a:t>DRAM footprint proportional to #new points, not overall index</a:t>
            </a:r>
          </a:p>
          <a:p>
            <a:pPr marL="285750" indent="-285750">
              <a:buFont typeface="Arial" panose="020B0604020202020204" pitchFamily="34" charset="0"/>
              <a:buChar char="•"/>
            </a:pPr>
            <a:r>
              <a:rPr lang="en-US" dirty="0"/>
              <a:t>Periodically invoked in the background</a:t>
            </a:r>
          </a:p>
        </p:txBody>
      </p:sp>
      <p:grpSp>
        <p:nvGrpSpPr>
          <p:cNvPr id="3" name="Group 2">
            <a:extLst>
              <a:ext uri="{FF2B5EF4-FFF2-40B4-BE49-F238E27FC236}">
                <a16:creationId xmlns:a16="http://schemas.microsoft.com/office/drawing/2014/main" id="{10E7FE06-79C3-4BC1-BA3D-80F77164282B}"/>
              </a:ext>
            </a:extLst>
          </p:cNvPr>
          <p:cNvGrpSpPr/>
          <p:nvPr/>
        </p:nvGrpSpPr>
        <p:grpSpPr>
          <a:xfrm>
            <a:off x="2496336" y="1742733"/>
            <a:ext cx="2233304" cy="889405"/>
            <a:chOff x="8198425" y="2158843"/>
            <a:chExt cx="2233304" cy="889405"/>
          </a:xfrm>
        </p:grpSpPr>
        <p:sp>
          <p:nvSpPr>
            <p:cNvPr id="29" name="TextBox 28">
              <a:extLst>
                <a:ext uri="{FF2B5EF4-FFF2-40B4-BE49-F238E27FC236}">
                  <a16:creationId xmlns:a16="http://schemas.microsoft.com/office/drawing/2014/main" id="{169B5962-D021-4779-A88F-F3524516B8AA}"/>
                </a:ext>
              </a:extLst>
            </p:cNvPr>
            <p:cNvSpPr txBox="1"/>
            <p:nvPr/>
          </p:nvSpPr>
          <p:spPr>
            <a:xfrm>
              <a:off x="8198425" y="2740471"/>
              <a:ext cx="2233304" cy="307777"/>
            </a:xfrm>
            <a:prstGeom prst="rect">
              <a:avLst/>
            </a:prstGeom>
            <a:noFill/>
            <a:ln>
              <a:solidFill>
                <a:schemeClr val="tx1"/>
              </a:solidFill>
            </a:ln>
          </p:spPr>
          <p:txBody>
            <a:bodyPr wrap="none" rtlCol="0">
              <a:spAutoFit/>
            </a:bodyPr>
            <a:lstStyle/>
            <a:p>
              <a:r>
                <a:rPr lang="en-US" sz="1400" b="1" dirty="0">
                  <a:latin typeface="+mj-lt"/>
                </a:rPr>
                <a:t>RW-Short-Term Index</a:t>
              </a:r>
            </a:p>
          </p:txBody>
        </p:sp>
        <p:sp>
          <p:nvSpPr>
            <p:cNvPr id="30" name="TextBox 29">
              <a:extLst>
                <a:ext uri="{FF2B5EF4-FFF2-40B4-BE49-F238E27FC236}">
                  <a16:creationId xmlns:a16="http://schemas.microsoft.com/office/drawing/2014/main" id="{A2BA2C0E-BE95-491A-9986-D5B0F72DFB56}"/>
                </a:ext>
              </a:extLst>
            </p:cNvPr>
            <p:cNvSpPr txBox="1"/>
            <p:nvPr/>
          </p:nvSpPr>
          <p:spPr>
            <a:xfrm>
              <a:off x="8198425" y="2158843"/>
              <a:ext cx="2128837" cy="338554"/>
            </a:xfrm>
            <a:prstGeom prst="rect">
              <a:avLst/>
            </a:prstGeom>
            <a:noFill/>
            <a:ln>
              <a:solidFill>
                <a:schemeClr val="tx1"/>
              </a:solidFill>
            </a:ln>
          </p:spPr>
          <p:txBody>
            <a:bodyPr wrap="square" rtlCol="0">
              <a:spAutoFit/>
            </a:bodyPr>
            <a:lstStyle/>
            <a:p>
              <a:r>
                <a:rPr lang="en-US" sz="1600" b="1" dirty="0">
                  <a:latin typeface="+mj-lt"/>
                </a:rPr>
                <a:t>Delete List</a:t>
              </a:r>
            </a:p>
          </p:txBody>
        </p:sp>
      </p:grpSp>
    </p:spTree>
    <p:custDataLst>
      <p:tags r:id="rId1"/>
    </p:custDataLst>
    <p:extLst>
      <p:ext uri="{BB962C8B-B14F-4D97-AF65-F5344CB8AC3E}">
        <p14:creationId xmlns:p14="http://schemas.microsoft.com/office/powerpoint/2010/main" val="1851893529"/>
      </p:ext>
    </p:extLst>
  </p:cSld>
  <p:clrMapOvr>
    <a:masterClrMapping/>
  </p:clrMapOvr>
  <mc:AlternateContent xmlns:mc="http://schemas.openxmlformats.org/markup-compatibility/2006" xmlns:p14="http://schemas.microsoft.com/office/powerpoint/2010/main">
    <mc:Choice Requires="p14">
      <p:transition spd="slow" p14:dur="2000" advTm="91101"/>
    </mc:Choice>
    <mc:Fallback xmlns="">
      <p:transition spd="slow" advTm="911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4" fill="hold" grpId="0" nodeType="clickEffect">
                                  <p:stCondLst>
                                    <p:cond delay="0"/>
                                  </p:stCondLst>
                                  <p:childTnLst>
                                    <p:animEffect transition="out" filter="wipe(down)">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par>
                                <p:cTn id="57" presetID="22" presetClass="exit" presetSubtype="4" fill="hold" grpId="0" nodeType="withEffect">
                                  <p:stCondLst>
                                    <p:cond delay="0"/>
                                  </p:stCondLst>
                                  <p:childTnLst>
                                    <p:animEffect transition="out" filter="wipe(down)">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par>
                                <p:cTn id="60" presetID="22" presetClass="exit" presetSubtype="4" fill="hold" grpId="0" nodeType="withEffect">
                                  <p:stCondLst>
                                    <p:cond delay="0"/>
                                  </p:stCondLst>
                                  <p:childTnLst>
                                    <p:animEffect transition="out" filter="wipe(down)">
                                      <p:cBhvr>
                                        <p:cTn id="61" dur="500"/>
                                        <p:tgtEl>
                                          <p:spTgt spid="54"/>
                                        </p:tgtEl>
                                      </p:cBhvr>
                                    </p:animEffect>
                                    <p:set>
                                      <p:cBhvr>
                                        <p:cTn id="62" dur="1" fill="hold">
                                          <p:stCondLst>
                                            <p:cond delay="499"/>
                                          </p:stCondLst>
                                        </p:cTn>
                                        <p:tgtEl>
                                          <p:spTgt spid="54"/>
                                        </p:tgtEl>
                                        <p:attrNameLst>
                                          <p:attrName>style.visibility</p:attrName>
                                        </p:attrNameLst>
                                      </p:cBhvr>
                                      <p:to>
                                        <p:strVal val="hidden"/>
                                      </p:to>
                                    </p:set>
                                  </p:childTnLst>
                                </p:cTn>
                              </p:par>
                              <p:par>
                                <p:cTn id="63" presetID="22" presetClass="exit" presetSubtype="4" fill="hold" grpId="1" nodeType="withEffect">
                                  <p:stCondLst>
                                    <p:cond delay="0"/>
                                  </p:stCondLst>
                                  <p:childTnLst>
                                    <p:animEffect transition="out" filter="wipe(down)">
                                      <p:cBhvr>
                                        <p:cTn id="64" dur="500"/>
                                        <p:tgtEl>
                                          <p:spTgt spid="52"/>
                                        </p:tgtEl>
                                      </p:cBhvr>
                                    </p:animEffect>
                                    <p:set>
                                      <p:cBhvr>
                                        <p:cTn id="65" dur="1" fill="hold">
                                          <p:stCondLst>
                                            <p:cond delay="499"/>
                                          </p:stCondLst>
                                        </p:cTn>
                                        <p:tgtEl>
                                          <p:spTgt spid="52"/>
                                        </p:tgtEl>
                                        <p:attrNameLst>
                                          <p:attrName>style.visibility</p:attrName>
                                        </p:attrNameLst>
                                      </p:cBhvr>
                                      <p:to>
                                        <p:strVal val="hidden"/>
                                      </p:to>
                                    </p:set>
                                  </p:childTnLst>
                                </p:cTn>
                              </p:par>
                              <p:par>
                                <p:cTn id="66" presetID="22" presetClass="exit" presetSubtype="4" fill="hold" grpId="1" nodeType="withEffect">
                                  <p:stCondLst>
                                    <p:cond delay="0"/>
                                  </p:stCondLst>
                                  <p:childTnLst>
                                    <p:animEffect transition="out" filter="wipe(down)">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additive="base">
                                        <p:cTn id="73" dur="500" fill="hold"/>
                                        <p:tgtEl>
                                          <p:spTgt spid="56"/>
                                        </p:tgtEl>
                                        <p:attrNameLst>
                                          <p:attrName>ppt_x</p:attrName>
                                        </p:attrNameLst>
                                      </p:cBhvr>
                                      <p:tavLst>
                                        <p:tav tm="0">
                                          <p:val>
                                            <p:strVal val="#ppt_x"/>
                                          </p:val>
                                        </p:tav>
                                        <p:tav tm="100000">
                                          <p:val>
                                            <p:strVal val="#ppt_x"/>
                                          </p:val>
                                        </p:tav>
                                      </p:tavLst>
                                    </p:anim>
                                    <p:anim calcmode="lin" valueType="num">
                                      <p:cBhvr additive="base">
                                        <p:cTn id="7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0" grpId="1" animBg="1"/>
      <p:bldP spid="12" grpId="0" animBg="1"/>
      <p:bldP spid="15" grpId="0"/>
      <p:bldP spid="17" grpId="0" animBg="1"/>
      <p:bldP spid="22" grpId="0"/>
      <p:bldP spid="25" grpId="0"/>
      <p:bldP spid="27" grpId="0"/>
      <p:bldP spid="32" grpId="0"/>
      <p:bldP spid="50" grpId="0"/>
      <p:bldP spid="52" grpId="0" animBg="1"/>
      <p:bldP spid="52" grpId="1" animBg="1"/>
      <p:bldP spid="53" grpId="0"/>
      <p:bldP spid="54"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581E8-EDC7-45EF-9422-5F127C769835}"/>
              </a:ext>
            </a:extLst>
          </p:cNvPr>
          <p:cNvSpPr>
            <a:spLocks noGrp="1"/>
          </p:cNvSpPr>
          <p:nvPr>
            <p:ph type="title"/>
          </p:nvPr>
        </p:nvSpPr>
        <p:spPr>
          <a:xfrm>
            <a:off x="493005" y="365761"/>
            <a:ext cx="10461507" cy="672704"/>
          </a:xfrm>
        </p:spPr>
        <p:txBody>
          <a:bodyPr>
            <a:normAutofit/>
          </a:bodyPr>
          <a:lstStyle/>
          <a:p>
            <a:r>
              <a:rPr lang="en-US" sz="3600" dirty="0"/>
              <a:t>Performance characteristics on ~1B point dataset </a:t>
            </a:r>
            <a:endParaRPr lang="en-US" sz="4000" dirty="0"/>
          </a:p>
        </p:txBody>
      </p:sp>
      <p:sp>
        <p:nvSpPr>
          <p:cNvPr id="3" name="Date Placeholder 2">
            <a:extLst>
              <a:ext uri="{FF2B5EF4-FFF2-40B4-BE49-F238E27FC236}">
                <a16:creationId xmlns:a16="http://schemas.microsoft.com/office/drawing/2014/main" id="{9265E087-9B13-4235-BCE4-95B6BDB9AD38}"/>
              </a:ext>
            </a:extLst>
          </p:cNvPr>
          <p:cNvSpPr>
            <a:spLocks noGrp="1"/>
          </p:cNvSpPr>
          <p:nvPr>
            <p:ph type="dt" sz="half" idx="10"/>
          </p:nvPr>
        </p:nvSpPr>
        <p:spPr/>
        <p:txBody>
          <a:bodyPr/>
          <a:lstStyle/>
          <a:p>
            <a:fld id="{C4E045B5-7CD6-4D68-B38B-9DC5A4CDEE05}" type="datetime1">
              <a:rPr lang="en-US" smtClean="0"/>
              <a:t>12-Oct-22</a:t>
            </a:fld>
            <a:endParaRPr lang="en-US"/>
          </a:p>
        </p:txBody>
      </p:sp>
      <p:sp>
        <p:nvSpPr>
          <p:cNvPr id="8" name="Slide Number Placeholder 7">
            <a:extLst>
              <a:ext uri="{FF2B5EF4-FFF2-40B4-BE49-F238E27FC236}">
                <a16:creationId xmlns:a16="http://schemas.microsoft.com/office/drawing/2014/main" id="{6B9727BC-1AA6-4AD3-8A25-CA9A00E4193C}"/>
              </a:ext>
            </a:extLst>
          </p:cNvPr>
          <p:cNvSpPr>
            <a:spLocks noGrp="1"/>
          </p:cNvSpPr>
          <p:nvPr>
            <p:ph type="sldNum" sz="quarter" idx="12"/>
          </p:nvPr>
        </p:nvSpPr>
        <p:spPr/>
        <p:txBody>
          <a:bodyPr>
            <a:normAutofit/>
          </a:bodyPr>
          <a:lstStyle/>
          <a:p>
            <a:fld id="{7BA31737-66ED-4538-8E4A-5B6F08D0267E}" type="slidenum">
              <a:rPr lang="en-US" smtClean="0"/>
              <a:t>24</a:t>
            </a:fld>
            <a:endParaRPr lang="en-US"/>
          </a:p>
        </p:txBody>
      </p:sp>
      <p:graphicFrame>
        <p:nvGraphicFramePr>
          <p:cNvPr id="10" name="Table 10">
            <a:extLst>
              <a:ext uri="{FF2B5EF4-FFF2-40B4-BE49-F238E27FC236}">
                <a16:creationId xmlns:a16="http://schemas.microsoft.com/office/drawing/2014/main" id="{969810EC-787F-9BF7-79E8-2F60BBCA3BC1}"/>
              </a:ext>
            </a:extLst>
          </p:cNvPr>
          <p:cNvGraphicFramePr>
            <a:graphicFrameLocks noGrp="1"/>
          </p:cNvGraphicFramePr>
          <p:nvPr>
            <p:ph idx="1"/>
            <p:extLst>
              <p:ext uri="{D42A27DB-BD31-4B8C-83A1-F6EECF244321}">
                <p14:modId xmlns:p14="http://schemas.microsoft.com/office/powerpoint/2010/main" val="3554470417"/>
              </p:ext>
            </p:extLst>
          </p:nvPr>
        </p:nvGraphicFramePr>
        <p:xfrm>
          <a:off x="493005" y="1181101"/>
          <a:ext cx="10599684" cy="4632960"/>
        </p:xfrm>
        <a:graphic>
          <a:graphicData uri="http://schemas.openxmlformats.org/drawingml/2006/table">
            <a:tbl>
              <a:tblPr firstRow="1" bandRow="1">
                <a:tableStyleId>{5C22544A-7EE6-4342-B048-85BDC9FD1C3A}</a:tableStyleId>
              </a:tblPr>
              <a:tblGrid>
                <a:gridCol w="1418897">
                  <a:extLst>
                    <a:ext uri="{9D8B030D-6E8A-4147-A177-3AD203B41FA5}">
                      <a16:colId xmlns:a16="http://schemas.microsoft.com/office/drawing/2014/main" val="3774666046"/>
                    </a:ext>
                  </a:extLst>
                </a:gridCol>
                <a:gridCol w="1560923">
                  <a:extLst>
                    <a:ext uri="{9D8B030D-6E8A-4147-A177-3AD203B41FA5}">
                      <a16:colId xmlns:a16="http://schemas.microsoft.com/office/drawing/2014/main" val="2578146766"/>
                    </a:ext>
                  </a:extLst>
                </a:gridCol>
                <a:gridCol w="1056534">
                  <a:extLst>
                    <a:ext uri="{9D8B030D-6E8A-4147-A177-3AD203B41FA5}">
                      <a16:colId xmlns:a16="http://schemas.microsoft.com/office/drawing/2014/main" val="1455358961"/>
                    </a:ext>
                  </a:extLst>
                </a:gridCol>
                <a:gridCol w="998102">
                  <a:extLst>
                    <a:ext uri="{9D8B030D-6E8A-4147-A177-3AD203B41FA5}">
                      <a16:colId xmlns:a16="http://schemas.microsoft.com/office/drawing/2014/main" val="873356931"/>
                    </a:ext>
                  </a:extLst>
                </a:gridCol>
                <a:gridCol w="1208690">
                  <a:extLst>
                    <a:ext uri="{9D8B030D-6E8A-4147-A177-3AD203B41FA5}">
                      <a16:colId xmlns:a16="http://schemas.microsoft.com/office/drawing/2014/main" val="2216356331"/>
                    </a:ext>
                  </a:extLst>
                </a:gridCol>
                <a:gridCol w="1387365">
                  <a:extLst>
                    <a:ext uri="{9D8B030D-6E8A-4147-A177-3AD203B41FA5}">
                      <a16:colId xmlns:a16="http://schemas.microsoft.com/office/drawing/2014/main" val="579672482"/>
                    </a:ext>
                  </a:extLst>
                </a:gridCol>
                <a:gridCol w="1598701">
                  <a:extLst>
                    <a:ext uri="{9D8B030D-6E8A-4147-A177-3AD203B41FA5}">
                      <a16:colId xmlns:a16="http://schemas.microsoft.com/office/drawing/2014/main" val="2102328705"/>
                    </a:ext>
                  </a:extLst>
                </a:gridCol>
                <a:gridCol w="1370472">
                  <a:extLst>
                    <a:ext uri="{9D8B030D-6E8A-4147-A177-3AD203B41FA5}">
                      <a16:colId xmlns:a16="http://schemas.microsoft.com/office/drawing/2014/main" val="659337011"/>
                    </a:ext>
                  </a:extLst>
                </a:gridCol>
              </a:tblGrid>
              <a:tr h="370840">
                <a:tc>
                  <a:txBody>
                    <a:bodyPr/>
                    <a:lstStyle/>
                    <a:p>
                      <a:endParaRPr lang="en-US" sz="1400" dirty="0"/>
                    </a:p>
                  </a:txBody>
                  <a:tcPr/>
                </a:tc>
                <a:tc>
                  <a:txBody>
                    <a:bodyPr/>
                    <a:lstStyle/>
                    <a:p>
                      <a:r>
                        <a:rPr lang="en-US" sz="1400" dirty="0"/>
                        <a:t>Machine Settings</a:t>
                      </a:r>
                    </a:p>
                  </a:txBody>
                  <a:tcPr/>
                </a:tc>
                <a:tc>
                  <a:txBody>
                    <a:bodyPr/>
                    <a:lstStyle/>
                    <a:p>
                      <a:r>
                        <a:rPr lang="en-US" sz="1400" dirty="0"/>
                        <a:t>Search throughput Queries/ second</a:t>
                      </a:r>
                    </a:p>
                  </a:txBody>
                  <a:tcPr/>
                </a:tc>
                <a:tc>
                  <a:txBody>
                    <a:bodyPr/>
                    <a:lstStyle/>
                    <a:p>
                      <a:r>
                        <a:rPr lang="en-US" sz="1400" dirty="0"/>
                        <a:t>Freshness (Insert/</a:t>
                      </a:r>
                    </a:p>
                    <a:p>
                      <a:r>
                        <a:rPr lang="en-US" sz="1400" dirty="0"/>
                        <a:t>delete latency)</a:t>
                      </a:r>
                    </a:p>
                  </a:txBody>
                  <a:tcPr/>
                </a:tc>
                <a:tc>
                  <a:txBody>
                    <a:bodyPr/>
                    <a:lstStyle/>
                    <a:p>
                      <a:r>
                        <a:rPr lang="en-US" sz="1400" dirty="0"/>
                        <a:t>Insert /Delete throughput</a:t>
                      </a:r>
                    </a:p>
                  </a:txBody>
                  <a:tcPr/>
                </a:tc>
                <a:tc>
                  <a:txBody>
                    <a:bodyPr/>
                    <a:lstStyle/>
                    <a:p>
                      <a:r>
                        <a:rPr lang="en-US" sz="1400" dirty="0"/>
                        <a:t>Recall</a:t>
                      </a:r>
                    </a:p>
                  </a:txBody>
                  <a:tcPr/>
                </a:tc>
                <a:tc>
                  <a:txBody>
                    <a:bodyPr/>
                    <a:lstStyle/>
                    <a:p>
                      <a:r>
                        <a:rPr lang="en-US" sz="1400" dirty="0"/>
                        <a:t>Merge time</a:t>
                      </a:r>
                    </a:p>
                  </a:txBody>
                  <a:tcPr/>
                </a:tc>
                <a:tc>
                  <a:txBody>
                    <a:bodyPr/>
                    <a:lstStyle/>
                    <a:p>
                      <a:r>
                        <a:rPr lang="en-US" sz="1400" dirty="0"/>
                        <a:t>Notes</a:t>
                      </a:r>
                    </a:p>
                  </a:txBody>
                  <a:tcPr/>
                </a:tc>
                <a:extLst>
                  <a:ext uri="{0D108BD9-81ED-4DB2-BD59-A6C34878D82A}">
                    <a16:rowId xmlns:a16="http://schemas.microsoft.com/office/drawing/2014/main" val="3273740117"/>
                  </a:ext>
                </a:extLst>
              </a:tr>
              <a:tr h="370840">
                <a:tc>
                  <a:txBody>
                    <a:bodyPr/>
                    <a:lstStyle/>
                    <a:p>
                      <a:r>
                        <a:rPr lang="en-US" sz="1400" dirty="0" err="1"/>
                        <a:t>FreshDiskANN</a:t>
                      </a:r>
                      <a:endParaRPr lang="en-US" sz="1400" dirty="0"/>
                    </a:p>
                  </a:txBody>
                  <a:tcPr/>
                </a:tc>
                <a:tc>
                  <a:txBody>
                    <a:bodyPr/>
                    <a:lstStyle/>
                    <a:p>
                      <a:r>
                        <a:rPr lang="en-US" sz="1400" dirty="0"/>
                        <a:t>1 machine</a:t>
                      </a:r>
                    </a:p>
                    <a:p>
                      <a:r>
                        <a:rPr lang="en-US" sz="1400" dirty="0"/>
                        <a:t>128GB RAM,</a:t>
                      </a:r>
                    </a:p>
                    <a:p>
                      <a:r>
                        <a:rPr lang="en-US" sz="1400" dirty="0"/>
                        <a:t>48 core Xeon 8160 </a:t>
                      </a:r>
                    </a:p>
                    <a:p>
                      <a:r>
                        <a:rPr lang="en-US" sz="1400" dirty="0"/>
                        <a:t>Samsung PM1725a SSD</a:t>
                      </a:r>
                    </a:p>
                  </a:txBody>
                  <a:tcPr/>
                </a:tc>
                <a:tc>
                  <a:txBody>
                    <a:bodyPr/>
                    <a:lstStyle/>
                    <a:p>
                      <a:r>
                        <a:rPr lang="en-US" sz="1400" dirty="0"/>
                        <a:t>1800 with 10 threads </a:t>
                      </a:r>
                    </a:p>
                  </a:txBody>
                  <a:tcPr/>
                </a:tc>
                <a:tc>
                  <a:txBody>
                    <a:bodyPr/>
                    <a:lstStyle/>
                    <a:p>
                      <a:r>
                        <a:rPr lang="en-US" sz="1400" dirty="0"/>
                        <a:t>&lt;5ms insert</a:t>
                      </a:r>
                    </a:p>
                    <a:p>
                      <a:endParaRPr lang="en-US" sz="1400" dirty="0"/>
                    </a:p>
                    <a:p>
                      <a:r>
                        <a:rPr lang="en-US" sz="1400" dirty="0"/>
                        <a:t>Few </a:t>
                      </a:r>
                      <a:r>
                        <a:rPr lang="el-GR" sz="1400" dirty="0"/>
                        <a:t>μ</a:t>
                      </a:r>
                      <a:r>
                        <a:rPr lang="en-US" sz="1400" dirty="0"/>
                        <a:t>s for delete</a:t>
                      </a:r>
                    </a:p>
                  </a:txBody>
                  <a:tcPr/>
                </a:tc>
                <a:tc>
                  <a:txBody>
                    <a:bodyPr/>
                    <a:lstStyle/>
                    <a:p>
                      <a:r>
                        <a:rPr lang="en-US" sz="1400" dirty="0"/>
                        <a:t>1800/sec</a:t>
                      </a:r>
                    </a:p>
                  </a:txBody>
                  <a:tcPr/>
                </a:tc>
                <a:tc>
                  <a:txBody>
                    <a:bodyPr/>
                    <a:lstStyle/>
                    <a:p>
                      <a:pPr marL="0" indent="0">
                        <a:buFont typeface="Arial" panose="020B0604020202020204" pitchFamily="34" charset="0"/>
                        <a:buNone/>
                      </a:pPr>
                      <a:r>
                        <a:rPr lang="en-US" sz="1400" dirty="0"/>
                        <a:t>90% recall@1</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95%, 98% possible with slightly higher latency</a:t>
                      </a:r>
                    </a:p>
                  </a:txBody>
                  <a:tcPr/>
                </a:tc>
                <a:tc>
                  <a:txBody>
                    <a:bodyPr/>
                    <a:lstStyle/>
                    <a:p>
                      <a:pPr marL="0" indent="0">
                        <a:buFont typeface="Arial" panose="020B0604020202020204" pitchFamily="34" charset="0"/>
                        <a:buNone/>
                      </a:pPr>
                      <a:r>
                        <a:rPr lang="en-US" sz="1400" dirty="0"/>
                        <a:t>~4.5 for 30M inserts + 30M deletes </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~2.5 hours for 30M inserts</a:t>
                      </a:r>
                    </a:p>
                  </a:txBody>
                  <a:tcPr/>
                </a:tc>
                <a:tc>
                  <a:txBody>
                    <a:bodyPr/>
                    <a:lstStyle/>
                    <a:p>
                      <a:r>
                        <a:rPr lang="en-US" sz="1400" dirty="0"/>
                        <a:t>40, 2, 1, 10 threads for merge, insert, delete, search</a:t>
                      </a:r>
                    </a:p>
                  </a:txBody>
                  <a:tcPr/>
                </a:tc>
                <a:extLst>
                  <a:ext uri="{0D108BD9-81ED-4DB2-BD59-A6C34878D82A}">
                    <a16:rowId xmlns:a16="http://schemas.microsoft.com/office/drawing/2014/main" val="4179281653"/>
                  </a:ext>
                </a:extLst>
              </a:tr>
              <a:tr h="370840">
                <a:tc>
                  <a:txBody>
                    <a:bodyPr/>
                    <a:lstStyle/>
                    <a:p>
                      <a:r>
                        <a:rPr lang="en-US" sz="1400" dirty="0"/>
                        <a:t>DiskANN + rebuild daily</a:t>
                      </a:r>
                    </a:p>
                  </a:txBody>
                  <a:tcPr/>
                </a:tc>
                <a:tc>
                  <a:txBody>
                    <a:bodyPr/>
                    <a:lstStyle/>
                    <a:p>
                      <a:r>
                        <a:rPr lang="en-US" sz="1400" dirty="0"/>
                        <a:t>2 machines for build</a:t>
                      </a:r>
                    </a:p>
                    <a:p>
                      <a:r>
                        <a:rPr lang="en-US" sz="1400" dirty="0"/>
                        <a:t>1 machine for serve</a:t>
                      </a:r>
                    </a:p>
                  </a:txBody>
                  <a:tcPr/>
                </a:tc>
                <a:tc>
                  <a:txBody>
                    <a:bodyPr/>
                    <a:lstStyle/>
                    <a:p>
                      <a:r>
                        <a:rPr lang="en-US" sz="1400" dirty="0"/>
                        <a:t>“</a:t>
                      </a:r>
                    </a:p>
                  </a:txBody>
                  <a:tcPr/>
                </a:tc>
                <a:tc>
                  <a:txBody>
                    <a:bodyPr/>
                    <a:lstStyle/>
                    <a:p>
                      <a:r>
                        <a:rPr lang="en-US" sz="1400" dirty="0"/>
                        <a:t>24 hours</a:t>
                      </a:r>
                    </a:p>
                  </a:txBody>
                  <a:tcPr/>
                </a:tc>
                <a:tc>
                  <a:txBody>
                    <a:bodyPr/>
                    <a:lstStyle/>
                    <a:p>
                      <a:r>
                        <a:rPr lang="en-US" sz="1400" dirty="0"/>
                        <a:t>N/A</a:t>
                      </a:r>
                    </a:p>
                  </a:txBody>
                  <a:tcPr/>
                </a:tc>
                <a:tc>
                  <a:txBody>
                    <a:bodyPr/>
                    <a:lstStyle/>
                    <a:p>
                      <a:endParaRPr lang="en-US" sz="1400" dirty="0"/>
                    </a:p>
                  </a:txBody>
                  <a:tcPr/>
                </a:tc>
                <a:tc>
                  <a:txBody>
                    <a:bodyPr/>
                    <a:lstStyle/>
                    <a:p>
                      <a:r>
                        <a:rPr lang="en-US" sz="1400" dirty="0"/>
                        <a:t>1 days to rebuild with 2 machines</a:t>
                      </a:r>
                    </a:p>
                  </a:txBody>
                  <a:tcPr/>
                </a:tc>
                <a:tc>
                  <a:txBody>
                    <a:bodyPr/>
                    <a:lstStyle/>
                    <a:p>
                      <a:endParaRPr lang="en-US" sz="1400"/>
                    </a:p>
                  </a:txBody>
                  <a:tcPr/>
                </a:tc>
                <a:extLst>
                  <a:ext uri="{0D108BD9-81ED-4DB2-BD59-A6C34878D82A}">
                    <a16:rowId xmlns:a16="http://schemas.microsoft.com/office/drawing/2014/main" val="1708938483"/>
                  </a:ext>
                </a:extLst>
              </a:tr>
              <a:tr h="370840">
                <a:tc>
                  <a:txBody>
                    <a:bodyPr/>
                    <a:lstStyle/>
                    <a:p>
                      <a:r>
                        <a:rPr lang="en-US" sz="1400" dirty="0"/>
                        <a:t>PLSH [VLDB’13]</a:t>
                      </a:r>
                    </a:p>
                  </a:txBody>
                  <a:tcPr/>
                </a:tc>
                <a:tc>
                  <a:txBody>
                    <a:bodyPr/>
                    <a:lstStyle/>
                    <a:p>
                      <a:r>
                        <a:rPr lang="en-US" sz="1400" dirty="0"/>
                        <a:t>100 machines</a:t>
                      </a:r>
                    </a:p>
                    <a:p>
                      <a:r>
                        <a:rPr lang="en-US" sz="1400" dirty="0"/>
                        <a:t>64GB DRAM,</a:t>
                      </a:r>
                    </a:p>
                    <a:p>
                      <a:r>
                        <a:rPr lang="en-US" sz="1400" dirty="0"/>
                        <a:t>8 core Xeon E5-2670, 64GB DRAM</a:t>
                      </a:r>
                    </a:p>
                    <a:p>
                      <a:r>
                        <a:rPr lang="en-US" sz="1400" dirty="0"/>
                        <a:t>(total: 800 cores, 6.4TB DRAM)</a:t>
                      </a:r>
                    </a:p>
                  </a:txBody>
                  <a:tcPr/>
                </a:tc>
                <a:tc>
                  <a:txBody>
                    <a:bodyPr/>
                    <a:lstStyle/>
                    <a:p>
                      <a:r>
                        <a:rPr lang="en-US" sz="1400" dirty="0"/>
                        <a:t>~700/sec</a:t>
                      </a:r>
                    </a:p>
                  </a:txBody>
                  <a:tcPr/>
                </a:tc>
                <a:tc>
                  <a:txBody>
                    <a:bodyPr/>
                    <a:lstStyle/>
                    <a:p>
                      <a:r>
                        <a:rPr lang="en-US" sz="1400" dirty="0"/>
                        <a:t>&lt;1sec</a:t>
                      </a:r>
                    </a:p>
                  </a:txBody>
                  <a:tcPr/>
                </a:tc>
                <a:tc>
                  <a:txBody>
                    <a:bodyPr/>
                    <a:lstStyle/>
                    <a:p>
                      <a:r>
                        <a:rPr lang="en-US" sz="1400" dirty="0"/>
                        <a:t>20000/sec</a:t>
                      </a:r>
                    </a:p>
                    <a:p>
                      <a:r>
                        <a:rPr lang="en-US" sz="1400" dirty="0"/>
                        <a:t>w/100 machines</a:t>
                      </a:r>
                    </a:p>
                  </a:txBody>
                  <a:tcPr/>
                </a:tc>
                <a:tc>
                  <a:txBody>
                    <a:bodyPr/>
                    <a:lstStyle/>
                    <a:p>
                      <a:endParaRPr lang="en-US" sz="1400" dirty="0"/>
                    </a:p>
                  </a:txBody>
                  <a:tcPr/>
                </a:tc>
                <a:tc>
                  <a:txBody>
                    <a:bodyPr/>
                    <a:lstStyle/>
                    <a:p>
                      <a:r>
                        <a:rPr lang="en-US" sz="1400" dirty="0"/>
                        <a:t>20sec for 1M entries</a:t>
                      </a:r>
                    </a:p>
                  </a:txBody>
                  <a:tcPr/>
                </a:tc>
                <a:tc>
                  <a:txBody>
                    <a:bodyPr/>
                    <a:lstStyle/>
                    <a:p>
                      <a:r>
                        <a:rPr lang="en-US" sz="1400" dirty="0"/>
                        <a:t>2% of time for merge estimates at </a:t>
                      </a:r>
                    </a:p>
                  </a:txBody>
                  <a:tcPr/>
                </a:tc>
                <a:extLst>
                  <a:ext uri="{0D108BD9-81ED-4DB2-BD59-A6C34878D82A}">
                    <a16:rowId xmlns:a16="http://schemas.microsoft.com/office/drawing/2014/main" val="2484513237"/>
                  </a:ext>
                </a:extLst>
              </a:tr>
            </a:tbl>
          </a:graphicData>
        </a:graphic>
      </p:graphicFrame>
    </p:spTree>
    <p:custDataLst>
      <p:tags r:id="rId1"/>
    </p:custDataLst>
    <p:extLst>
      <p:ext uri="{BB962C8B-B14F-4D97-AF65-F5344CB8AC3E}">
        <p14:creationId xmlns:p14="http://schemas.microsoft.com/office/powerpoint/2010/main" val="2056775791"/>
      </p:ext>
    </p:extLst>
  </p:cSld>
  <p:clrMapOvr>
    <a:masterClrMapping/>
  </p:clrMapOvr>
  <mc:AlternateContent xmlns:mc="http://schemas.openxmlformats.org/markup-compatibility/2006" xmlns:p14="http://schemas.microsoft.com/office/powerpoint/2010/main">
    <mc:Choice Requires="p14">
      <p:transition spd="slow" p14:dur="2000" advTm="48790"/>
    </mc:Choice>
    <mc:Fallback xmlns="">
      <p:transition spd="slow" advTm="48790"/>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581E8-EDC7-45EF-9422-5F127C769835}"/>
              </a:ext>
            </a:extLst>
          </p:cNvPr>
          <p:cNvSpPr>
            <a:spLocks noGrp="1"/>
          </p:cNvSpPr>
          <p:nvPr>
            <p:ph type="title"/>
          </p:nvPr>
        </p:nvSpPr>
        <p:spPr/>
        <p:txBody>
          <a:bodyPr>
            <a:normAutofit/>
          </a:bodyPr>
          <a:lstStyle/>
          <a:p>
            <a:r>
              <a:rPr lang="en-US" sz="3600" dirty="0"/>
              <a:t>Performance characteristics on 800M point dataset </a:t>
            </a:r>
            <a:endParaRPr lang="en-US" sz="4000" dirty="0"/>
          </a:p>
        </p:txBody>
      </p:sp>
      <p:pic>
        <p:nvPicPr>
          <p:cNvPr id="5" name="Content Placeholder 4">
            <a:extLst>
              <a:ext uri="{FF2B5EF4-FFF2-40B4-BE49-F238E27FC236}">
                <a16:creationId xmlns:a16="http://schemas.microsoft.com/office/drawing/2014/main" id="{7AB36D8C-7913-4675-A79F-D5F30625F028}"/>
              </a:ext>
            </a:extLst>
          </p:cNvPr>
          <p:cNvPicPr>
            <a:picLocks noGrp="1" noChangeAspect="1"/>
          </p:cNvPicPr>
          <p:nvPr>
            <p:ph idx="1"/>
          </p:nvPr>
        </p:nvPicPr>
        <p:blipFill>
          <a:blip r:embed="rId4"/>
          <a:stretch>
            <a:fillRect/>
          </a:stretch>
        </p:blipFill>
        <p:spPr>
          <a:xfrm>
            <a:off x="6078624" y="1333514"/>
            <a:ext cx="5578986" cy="4751388"/>
          </a:xfrm>
        </p:spPr>
      </p:pic>
      <p:sp>
        <p:nvSpPr>
          <p:cNvPr id="3" name="Date Placeholder 2">
            <a:extLst>
              <a:ext uri="{FF2B5EF4-FFF2-40B4-BE49-F238E27FC236}">
                <a16:creationId xmlns:a16="http://schemas.microsoft.com/office/drawing/2014/main" id="{9265E087-9B13-4235-BCE4-95B6BDB9AD38}"/>
              </a:ext>
            </a:extLst>
          </p:cNvPr>
          <p:cNvSpPr>
            <a:spLocks noGrp="1"/>
          </p:cNvSpPr>
          <p:nvPr>
            <p:ph type="dt" sz="half" idx="10"/>
          </p:nvPr>
        </p:nvSpPr>
        <p:spPr/>
        <p:txBody>
          <a:bodyPr/>
          <a:lstStyle/>
          <a:p>
            <a:fld id="{C4E045B5-7CD6-4D68-B38B-9DC5A4CDEE05}" type="datetime1">
              <a:rPr lang="en-US" smtClean="0"/>
              <a:t>12-Oct-22</a:t>
            </a:fld>
            <a:endParaRPr lang="en-US" dirty="0"/>
          </a:p>
        </p:txBody>
      </p:sp>
      <p:sp>
        <p:nvSpPr>
          <p:cNvPr id="8" name="Slide Number Placeholder 7">
            <a:extLst>
              <a:ext uri="{FF2B5EF4-FFF2-40B4-BE49-F238E27FC236}">
                <a16:creationId xmlns:a16="http://schemas.microsoft.com/office/drawing/2014/main" id="{6B9727BC-1AA6-4AD3-8A25-CA9A00E4193C}"/>
              </a:ext>
            </a:extLst>
          </p:cNvPr>
          <p:cNvSpPr>
            <a:spLocks noGrp="1"/>
          </p:cNvSpPr>
          <p:nvPr>
            <p:ph type="sldNum" sz="quarter" idx="12"/>
          </p:nvPr>
        </p:nvSpPr>
        <p:spPr/>
        <p:txBody>
          <a:bodyPr>
            <a:normAutofit/>
          </a:bodyPr>
          <a:lstStyle/>
          <a:p>
            <a:fld id="{7BA31737-66ED-4538-8E4A-5B6F08D0267E}" type="slidenum">
              <a:rPr lang="en-US" smtClean="0"/>
              <a:t>25</a:t>
            </a:fld>
            <a:endParaRPr lang="en-US" dirty="0"/>
          </a:p>
        </p:txBody>
      </p:sp>
      <p:sp>
        <p:nvSpPr>
          <p:cNvPr id="6" name="TextBox 5">
            <a:extLst>
              <a:ext uri="{FF2B5EF4-FFF2-40B4-BE49-F238E27FC236}">
                <a16:creationId xmlns:a16="http://schemas.microsoft.com/office/drawing/2014/main" id="{E6B940B5-4A2E-47AF-9586-AF184E8A62AD}"/>
              </a:ext>
            </a:extLst>
          </p:cNvPr>
          <p:cNvSpPr txBox="1"/>
          <p:nvPr/>
        </p:nvSpPr>
        <p:spPr>
          <a:xfrm>
            <a:off x="6861168" y="5890478"/>
            <a:ext cx="3730020" cy="830997"/>
          </a:xfrm>
          <a:prstGeom prst="rect">
            <a:avLst/>
          </a:prstGeom>
          <a:noFill/>
        </p:spPr>
        <p:txBody>
          <a:bodyPr wrap="square" rtlCol="0">
            <a:spAutoFit/>
          </a:bodyPr>
          <a:lstStyle/>
          <a:p>
            <a:pPr algn="ctr"/>
            <a:r>
              <a:rPr lang="en-US" sz="1200" dirty="0">
                <a:latin typeface="+mj-lt"/>
              </a:rPr>
              <a:t>Mean search latencies in milliseconds for search recall of &gt;90% (Ls 50), &gt;95% (Ls100) and &gt;98% (Ls250) search recall over the course of ramping up an index from 100M points to 800M, in increments of 30M.</a:t>
            </a:r>
          </a:p>
        </p:txBody>
      </p:sp>
      <p:sp>
        <p:nvSpPr>
          <p:cNvPr id="7" name="TextBox 6">
            <a:extLst>
              <a:ext uri="{FF2B5EF4-FFF2-40B4-BE49-F238E27FC236}">
                <a16:creationId xmlns:a16="http://schemas.microsoft.com/office/drawing/2014/main" id="{CA9DBA35-3083-46E6-A3DB-9E5DF0488F76}"/>
              </a:ext>
            </a:extLst>
          </p:cNvPr>
          <p:cNvSpPr txBox="1"/>
          <p:nvPr/>
        </p:nvSpPr>
        <p:spPr>
          <a:xfrm>
            <a:off x="728662" y="1109663"/>
            <a:ext cx="6024561" cy="5078313"/>
          </a:xfrm>
          <a:prstGeom prst="rect">
            <a:avLst/>
          </a:prstGeom>
          <a:noFill/>
        </p:spPr>
        <p:txBody>
          <a:bodyPr wrap="square" rtlCol="0">
            <a:spAutoFit/>
          </a:bodyPr>
          <a:lstStyle/>
          <a:p>
            <a:r>
              <a:rPr lang="en-US" dirty="0"/>
              <a:t>Machine:</a:t>
            </a:r>
          </a:p>
          <a:p>
            <a:r>
              <a:rPr lang="en-US" dirty="0"/>
              <a:t>48 cores, 2x Xeon 8160 CPUs </a:t>
            </a:r>
          </a:p>
          <a:p>
            <a:r>
              <a:rPr lang="en-US" dirty="0"/>
              <a:t>Samsung PM1725a SSD</a:t>
            </a:r>
          </a:p>
          <a:p>
            <a:endParaRPr lang="en-US" dirty="0"/>
          </a:p>
          <a:p>
            <a:r>
              <a:rPr lang="en-US" dirty="0"/>
              <a:t>Resource allocation</a:t>
            </a:r>
          </a:p>
          <a:p>
            <a:pPr marL="285750" indent="-285750">
              <a:buFont typeface="Arial" panose="020B0604020202020204" pitchFamily="34" charset="0"/>
              <a:buChar char="•"/>
            </a:pPr>
            <a:r>
              <a:rPr lang="en-US" dirty="0"/>
              <a:t>Max 128GB memory used</a:t>
            </a:r>
          </a:p>
          <a:p>
            <a:pPr marL="285750" indent="-285750">
              <a:buFont typeface="Arial" panose="020B0604020202020204" pitchFamily="34" charset="0"/>
              <a:buChar char="•"/>
            </a:pPr>
            <a:r>
              <a:rPr lang="en-US" dirty="0"/>
              <a:t>40, 2, 1, 10 threads for merge, insert, delete, search</a:t>
            </a:r>
          </a:p>
          <a:p>
            <a:endParaRPr lang="en-US" dirty="0"/>
          </a:p>
          <a:p>
            <a:r>
              <a:rPr lang="en-US" dirty="0"/>
              <a:t>Background merge process into 800M point index takes</a:t>
            </a:r>
          </a:p>
          <a:p>
            <a:pPr marL="285750" indent="-285750">
              <a:buFont typeface="Arial" panose="020B0604020202020204" pitchFamily="34" charset="0"/>
              <a:buChar char="•"/>
            </a:pPr>
            <a:r>
              <a:rPr lang="en-US" dirty="0"/>
              <a:t>~4.5 hours to process 30M inserts and 30 deletes </a:t>
            </a:r>
          </a:p>
          <a:p>
            <a:pPr marL="285750" indent="-285750">
              <a:buFont typeface="Arial" panose="020B0604020202020204" pitchFamily="34" charset="0"/>
              <a:buChar char="•"/>
            </a:pPr>
            <a:r>
              <a:rPr lang="en-US" dirty="0"/>
              <a:t>~2.5 hours to process 30M inserts</a:t>
            </a:r>
          </a:p>
          <a:p>
            <a:pPr marL="285750" indent="-285750">
              <a:buFont typeface="Arial" panose="020B0604020202020204" pitchFamily="34" charset="0"/>
              <a:buChar char="•"/>
            </a:pPr>
            <a:r>
              <a:rPr lang="en-US" dirty="0"/>
              <a:t>Compare with 2 days to rebuild index from scratch.</a:t>
            </a:r>
          </a:p>
          <a:p>
            <a:endParaRPr lang="en-US" dirty="0"/>
          </a:p>
          <a:p>
            <a:r>
              <a:rPr lang="en-US" dirty="0"/>
              <a:t>User facing performance</a:t>
            </a:r>
          </a:p>
          <a:p>
            <a:pPr marL="285750" indent="-285750">
              <a:buFont typeface="Arial" panose="020B0604020202020204" pitchFamily="34" charset="0"/>
              <a:buChar char="•"/>
            </a:pPr>
            <a:r>
              <a:rPr lang="en-US" dirty="0"/>
              <a:t>Insert takes ~1ms, delete takes &lt;1 microsec</a:t>
            </a:r>
          </a:p>
          <a:p>
            <a:pPr marL="285750" indent="-285750">
              <a:buFont typeface="Arial" panose="020B0604020202020204" pitchFamily="34" charset="0"/>
              <a:buChar char="•"/>
            </a:pPr>
            <a:r>
              <a:rPr lang="en-US" dirty="0"/>
              <a:t>Supports </a:t>
            </a:r>
            <a:r>
              <a:rPr lang="en-US" b="1" dirty="0"/>
              <a:t>1800 inserts/sec + 1800 deletes/sec </a:t>
            </a:r>
            <a:r>
              <a:rPr lang="en-US" dirty="0"/>
              <a:t>in steady state with above thread allocation without merge backlog.</a:t>
            </a:r>
          </a:p>
          <a:p>
            <a:pPr lvl="1"/>
            <a:endParaRPr lang="en-US" dirty="0"/>
          </a:p>
        </p:txBody>
      </p:sp>
      <p:sp>
        <p:nvSpPr>
          <p:cNvPr id="12" name="TextBox 11">
            <a:extLst>
              <a:ext uri="{FF2B5EF4-FFF2-40B4-BE49-F238E27FC236}">
                <a16:creationId xmlns:a16="http://schemas.microsoft.com/office/drawing/2014/main" id="{4EC6FC2C-D6B9-4482-812B-C2EA7154ECCB}"/>
              </a:ext>
            </a:extLst>
          </p:cNvPr>
          <p:cNvSpPr txBox="1"/>
          <p:nvPr/>
        </p:nvSpPr>
        <p:spPr>
          <a:xfrm>
            <a:off x="7242781" y="1069900"/>
            <a:ext cx="3310650" cy="369332"/>
          </a:xfrm>
          <a:prstGeom prst="rect">
            <a:avLst/>
          </a:prstGeom>
          <a:noFill/>
        </p:spPr>
        <p:txBody>
          <a:bodyPr wrap="none" rtlCol="0">
            <a:spAutoFit/>
          </a:bodyPr>
          <a:lstStyle/>
          <a:p>
            <a:r>
              <a:rPr lang="en-US" dirty="0"/>
              <a:t>Search latency trends over 5 days</a:t>
            </a:r>
          </a:p>
        </p:txBody>
      </p:sp>
      <p:cxnSp>
        <p:nvCxnSpPr>
          <p:cNvPr id="14" name="Straight Arrow Connector 13">
            <a:extLst>
              <a:ext uri="{FF2B5EF4-FFF2-40B4-BE49-F238E27FC236}">
                <a16:creationId xmlns:a16="http://schemas.microsoft.com/office/drawing/2014/main" id="{EB59EBA3-695F-46F5-B883-364DC16015A5}"/>
              </a:ext>
            </a:extLst>
          </p:cNvPr>
          <p:cNvCxnSpPr>
            <a:cxnSpLocks/>
          </p:cNvCxnSpPr>
          <p:nvPr/>
        </p:nvCxnSpPr>
        <p:spPr>
          <a:xfrm>
            <a:off x="6747481" y="1962616"/>
            <a:ext cx="990600" cy="56426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F750A63-9693-4AC3-A63D-8970E57B53B0}"/>
              </a:ext>
            </a:extLst>
          </p:cNvPr>
          <p:cNvSpPr txBox="1"/>
          <p:nvPr/>
        </p:nvSpPr>
        <p:spPr>
          <a:xfrm>
            <a:off x="5382772" y="1386130"/>
            <a:ext cx="1781174" cy="646331"/>
          </a:xfrm>
          <a:prstGeom prst="rect">
            <a:avLst/>
          </a:prstGeom>
          <a:noFill/>
        </p:spPr>
        <p:txBody>
          <a:bodyPr wrap="square" rtlCol="0">
            <a:spAutoFit/>
          </a:bodyPr>
          <a:lstStyle/>
          <a:p>
            <a:r>
              <a:rPr lang="en-US" dirty="0"/>
              <a:t>Latency spikes during merge</a:t>
            </a:r>
          </a:p>
        </p:txBody>
      </p:sp>
      <p:cxnSp>
        <p:nvCxnSpPr>
          <p:cNvPr id="18" name="Straight Arrow Connector 17">
            <a:extLst>
              <a:ext uri="{FF2B5EF4-FFF2-40B4-BE49-F238E27FC236}">
                <a16:creationId xmlns:a16="http://schemas.microsoft.com/office/drawing/2014/main" id="{56B71CEE-A5DD-40A9-BF22-3B6FA27EFAAF}"/>
              </a:ext>
            </a:extLst>
          </p:cNvPr>
          <p:cNvCxnSpPr>
            <a:cxnSpLocks/>
          </p:cNvCxnSpPr>
          <p:nvPr/>
        </p:nvCxnSpPr>
        <p:spPr>
          <a:xfrm>
            <a:off x="6790343" y="1866339"/>
            <a:ext cx="1157288" cy="55100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89055011"/>
      </p:ext>
    </p:extLst>
  </p:cSld>
  <p:clrMapOvr>
    <a:masterClrMapping/>
  </p:clrMapOvr>
  <mc:AlternateContent xmlns:mc="http://schemas.openxmlformats.org/markup-compatibility/2006" xmlns:p14="http://schemas.microsoft.com/office/powerpoint/2010/main">
    <mc:Choice Requires="p14">
      <p:transition spd="slow" p14:dur="2000" advTm="48790"/>
    </mc:Choice>
    <mc:Fallback xmlns="">
      <p:transition spd="slow" advTm="48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2">
            <a:extLst>
              <a:ext uri="{FF2B5EF4-FFF2-40B4-BE49-F238E27FC236}">
                <a16:creationId xmlns:a16="http://schemas.microsoft.com/office/drawing/2014/main" id="{35F60170-91B4-45F0-B88B-9C07AEC4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aford"/>
              <a:ea typeface="+mn-ea"/>
              <a:cs typeface="+mn-cs"/>
            </a:endParaRPr>
          </a:p>
        </p:txBody>
      </p:sp>
      <p:sp>
        <p:nvSpPr>
          <p:cNvPr id="2" name="Title 1">
            <a:extLst>
              <a:ext uri="{FF2B5EF4-FFF2-40B4-BE49-F238E27FC236}">
                <a16:creationId xmlns:a16="http://schemas.microsoft.com/office/drawing/2014/main" id="{E16AD859-72D9-4C90-9AF2-513650220403}"/>
              </a:ext>
            </a:extLst>
          </p:cNvPr>
          <p:cNvSpPr>
            <a:spLocks noGrp="1"/>
          </p:cNvSpPr>
          <p:nvPr>
            <p:ph type="ctrTitle"/>
          </p:nvPr>
        </p:nvSpPr>
        <p:spPr>
          <a:xfrm>
            <a:off x="562329" y="3756611"/>
            <a:ext cx="5614993" cy="2599170"/>
          </a:xfrm>
        </p:spPr>
        <p:txBody>
          <a:bodyPr vert="horz" lIns="91440" tIns="45720" rIns="91440" bIns="45720" rtlCol="0" anchor="b">
            <a:noAutofit/>
          </a:bodyPr>
          <a:lstStyle/>
          <a:p>
            <a:pPr>
              <a:lnSpc>
                <a:spcPct val="90000"/>
              </a:lnSpc>
            </a:pPr>
            <a:r>
              <a:rPr lang="en-US" sz="2000" b="1"/>
              <a:t>Harsha Simhadri</a:t>
            </a:r>
            <a:r>
              <a:rPr lang="en-US" sz="2000" b="1" baseline="30000"/>
              <a:t>*</a:t>
            </a:r>
            <a:r>
              <a:rPr lang="en-US" sz="2000" b="1"/>
              <a:t> (Organizer for Track T1/T2), </a:t>
            </a:r>
            <a:br>
              <a:rPr lang="en-US" sz="2000" b="1"/>
            </a:br>
            <a:r>
              <a:rPr lang="en-US" sz="2000" b="1"/>
              <a:t>George Williams</a:t>
            </a:r>
            <a:r>
              <a:rPr lang="en-US" sz="2000" b="1" baseline="30000"/>
              <a:t>§</a:t>
            </a:r>
            <a:r>
              <a:rPr lang="en-US" sz="2000" b="1"/>
              <a:t> (Organizer for Track T3), </a:t>
            </a:r>
            <a:br>
              <a:rPr lang="en-US" sz="2000" b="1"/>
            </a:br>
            <a:r>
              <a:rPr lang="en-US" sz="2000" b="1"/>
              <a:t>Martin Aumüller</a:t>
            </a:r>
            <a:r>
              <a:rPr lang="en-US" sz="2000" b="1" baseline="30000"/>
              <a:t>¤</a:t>
            </a:r>
            <a:r>
              <a:rPr lang="en-US" sz="2000" b="1"/>
              <a:t>, Matthijs Douze</a:t>
            </a:r>
            <a:r>
              <a:rPr lang="en-US" sz="2000" b="1" baseline="30000"/>
              <a:t>†</a:t>
            </a:r>
            <a:r>
              <a:rPr lang="en-US" sz="2000" b="1"/>
              <a:t>, Ravishankar Krishnaswamy</a:t>
            </a:r>
            <a:r>
              <a:rPr lang="en-US" sz="2000" b="1" baseline="30000"/>
              <a:t> *+</a:t>
            </a:r>
            <a:r>
              <a:rPr lang="en-US" sz="2000" b="1"/>
              <a:t>, Artem </a:t>
            </a:r>
            <a:r>
              <a:rPr lang="en-US" sz="2000" b="1" err="1"/>
              <a:t>Babenko</a:t>
            </a:r>
            <a:r>
              <a:rPr lang="en-US" sz="2000" b="1" baseline="30000"/>
              <a:t>‡</a:t>
            </a:r>
            <a:r>
              <a:rPr lang="en-US" sz="2000" b="1"/>
              <a:t>, Dmitry Baranchuk</a:t>
            </a:r>
            <a:r>
              <a:rPr lang="en-US" sz="2000" b="1" baseline="30000"/>
              <a:t>‡</a:t>
            </a:r>
            <a:r>
              <a:rPr lang="en-US" sz="2000" b="1"/>
              <a:t>, Qi Chen</a:t>
            </a:r>
            <a:r>
              <a:rPr lang="en-US" sz="2000" b="1" baseline="30000"/>
              <a:t>*</a:t>
            </a:r>
            <a:r>
              <a:rPr lang="en-US" sz="2000" b="1"/>
              <a:t>, Lucas Hosseini</a:t>
            </a:r>
            <a:r>
              <a:rPr lang="en-US" sz="2000" b="1" baseline="30000"/>
              <a:t>†</a:t>
            </a:r>
            <a:r>
              <a:rPr lang="en-US" sz="2000" b="1"/>
              <a:t>, Gopal Srinivasa</a:t>
            </a:r>
            <a:r>
              <a:rPr lang="en-US" sz="2000" b="1" baseline="30000"/>
              <a:t>*</a:t>
            </a:r>
            <a:r>
              <a:rPr lang="en-US" sz="2000" b="1"/>
              <a:t>, Suhas Jayaram Subramanya</a:t>
            </a:r>
            <a:r>
              <a:rPr lang="en-US" sz="2000" b="1" baseline="30000"/>
              <a:t>#</a:t>
            </a:r>
            <a:r>
              <a:rPr lang="en-US" sz="2000" b="1"/>
              <a:t>, Jingdong Wang</a:t>
            </a:r>
            <a:r>
              <a:rPr lang="en-US" sz="2000" b="1" baseline="30000"/>
              <a:t>^</a:t>
            </a:r>
            <a:br>
              <a:rPr lang="en-US" sz="2000" b="1"/>
            </a:br>
            <a:br>
              <a:rPr lang="en-US" sz="2000" b="1"/>
            </a:br>
            <a:r>
              <a:rPr lang="en-US" sz="1200"/>
              <a:t>*Microsoft Research, </a:t>
            </a:r>
            <a:r>
              <a:rPr lang="en-US" sz="1200" baseline="30000"/>
              <a:t>§</a:t>
            </a:r>
            <a:r>
              <a:rPr lang="en-US" sz="1200"/>
              <a:t>GSI Technology, ¤IT University of Copenhagen, †Facebook AI Research, ‡Yandex Labs, </a:t>
            </a:r>
            <a:r>
              <a:rPr lang="en-US" sz="1200" b="1" baseline="30000"/>
              <a:t>#</a:t>
            </a:r>
            <a:r>
              <a:rPr lang="en-US" sz="1200"/>
              <a:t>Carnegie Mellon University, </a:t>
            </a:r>
            <a:r>
              <a:rPr lang="en-US" sz="1200" baseline="30000"/>
              <a:t>+</a:t>
            </a:r>
            <a:r>
              <a:rPr lang="en-US" sz="1200"/>
              <a:t>IIT Madras, ^Baidu</a:t>
            </a:r>
            <a:endParaRPr lang="en-US" sz="2000" b="1"/>
          </a:p>
        </p:txBody>
      </p:sp>
      <p:sp>
        <p:nvSpPr>
          <p:cNvPr id="3" name="Subtitle 2">
            <a:extLst>
              <a:ext uri="{FF2B5EF4-FFF2-40B4-BE49-F238E27FC236}">
                <a16:creationId xmlns:a16="http://schemas.microsoft.com/office/drawing/2014/main" id="{3DCF69C4-08CA-49EF-A5A4-84AB8B1F1367}"/>
              </a:ext>
            </a:extLst>
          </p:cNvPr>
          <p:cNvSpPr>
            <a:spLocks noGrp="1"/>
          </p:cNvSpPr>
          <p:nvPr>
            <p:ph type="subTitle" idx="1"/>
          </p:nvPr>
        </p:nvSpPr>
        <p:spPr>
          <a:xfrm>
            <a:off x="481006" y="3026812"/>
            <a:ext cx="5430655" cy="548164"/>
          </a:xfrm>
        </p:spPr>
        <p:txBody>
          <a:bodyPr vert="horz" lIns="91440" tIns="45720" rIns="91440" bIns="45720" rtlCol="0" anchor="t">
            <a:normAutofit/>
          </a:bodyPr>
          <a:lstStyle/>
          <a:p>
            <a:r>
              <a:rPr lang="en-US" b="1">
                <a:solidFill>
                  <a:schemeClr val="accent2">
                    <a:lumMod val="75000"/>
                  </a:schemeClr>
                </a:solidFill>
                <a:hlinkClick r:id="rId3">
                  <a:extLst>
                    <a:ext uri="{A12FA001-AC4F-418D-AE19-62706E023703}">
                      <ahyp:hlinkClr xmlns:ahyp="http://schemas.microsoft.com/office/drawing/2018/hyperlinkcolor" val="tx"/>
                    </a:ext>
                  </a:extLst>
                </a:hlinkClick>
              </a:rPr>
              <a:t>https://big-ann-benchmarks.com/</a:t>
            </a:r>
            <a:endParaRPr lang="en-US" b="1">
              <a:solidFill>
                <a:schemeClr val="accent2">
                  <a:lumMod val="75000"/>
                </a:schemeClr>
              </a:solidFill>
            </a:endParaRPr>
          </a:p>
        </p:txBody>
      </p:sp>
      <p:cxnSp>
        <p:nvCxnSpPr>
          <p:cNvPr id="44" name="Straight Connector 34">
            <a:extLst>
              <a:ext uri="{FF2B5EF4-FFF2-40B4-BE49-F238E27FC236}">
                <a16:creationId xmlns:a16="http://schemas.microsoft.com/office/drawing/2014/main" id="{2C84CC28-1690-471E-9AE2-3198EB8631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5" name="Straight Connector 36">
            <a:extLst>
              <a:ext uri="{FF2B5EF4-FFF2-40B4-BE49-F238E27FC236}">
                <a16:creationId xmlns:a16="http://schemas.microsoft.com/office/drawing/2014/main" id="{526E6137-4B85-4A65-BCC4-9BAB3D0DAE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5" name="Title 1">
            <a:extLst>
              <a:ext uri="{FF2B5EF4-FFF2-40B4-BE49-F238E27FC236}">
                <a16:creationId xmlns:a16="http://schemas.microsoft.com/office/drawing/2014/main" id="{896F7ED7-A42F-4B14-A30D-DE4EBDCE0AF9}"/>
              </a:ext>
            </a:extLst>
          </p:cNvPr>
          <p:cNvSpPr txBox="1">
            <a:spLocks/>
          </p:cNvSpPr>
          <p:nvPr/>
        </p:nvSpPr>
        <p:spPr>
          <a:xfrm>
            <a:off x="481006" y="546628"/>
            <a:ext cx="5934702" cy="273639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00D17D"/>
                </a:solidFill>
                <a:effectLst/>
                <a:uLnTx/>
                <a:uFillTx/>
                <a:latin typeface="Helvetica Neue"/>
                <a:ea typeface="+mj-ea"/>
                <a:cs typeface="+mj-cs"/>
              </a:rPr>
              <a:t>NeurIPS’21: Billion-Scale Approximate Nearest Neighbor Search Challenge</a:t>
            </a:r>
            <a:endParaRPr kumimoji="0" lang="en-US" sz="4400" b="1" i="0" u="none" strike="noStrike" kern="1200" cap="none" spc="0" normalizeH="0" baseline="0" noProof="0" dirty="0">
              <a:ln>
                <a:noFill/>
              </a:ln>
              <a:solidFill>
                <a:srgbClr val="00D17D"/>
              </a:solidFill>
              <a:effectLst/>
              <a:uLnTx/>
              <a:uFillTx/>
              <a:latin typeface="Seaford"/>
              <a:ea typeface="+mj-ea"/>
              <a:cs typeface="+mj-cs"/>
            </a:endParaRPr>
          </a:p>
        </p:txBody>
      </p:sp>
      <p:sp>
        <p:nvSpPr>
          <p:cNvPr id="4" name="TextBox 3">
            <a:extLst>
              <a:ext uri="{FF2B5EF4-FFF2-40B4-BE49-F238E27FC236}">
                <a16:creationId xmlns:a16="http://schemas.microsoft.com/office/drawing/2014/main" id="{E4F93A61-39BD-41DE-907E-91AB2CF7BEA7}"/>
              </a:ext>
            </a:extLst>
          </p:cNvPr>
          <p:cNvSpPr txBox="1"/>
          <p:nvPr/>
        </p:nvSpPr>
        <p:spPr>
          <a:xfrm>
            <a:off x="562329" y="6424910"/>
            <a:ext cx="1005121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aford"/>
                <a:ea typeface="+mn-ea"/>
                <a:cs typeface="+mn-cs"/>
              </a:rPr>
              <a:t>[</a:t>
            </a:r>
            <a:r>
              <a:rPr kumimoji="0" lang="en-US" sz="1800" b="0" i="0" u="none" strike="noStrike" kern="1200" cap="none" spc="0" normalizeH="0" baseline="0" noProof="0" dirty="0">
                <a:ln>
                  <a:noFill/>
                </a:ln>
                <a:solidFill>
                  <a:srgbClr val="794DFF">
                    <a:lumMod val="75000"/>
                  </a:srgbClr>
                </a:solidFill>
                <a:effectLst/>
                <a:uLnTx/>
                <a:uFillTx/>
                <a:latin typeface="Seaford"/>
                <a:ea typeface="+mn-ea"/>
                <a:cs typeface="+mn-cs"/>
              </a:rPr>
              <a:t>Thanks to Microsoft for generous support including Azure credits for participants and organizers]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aford"/>
              <a:ea typeface="+mn-ea"/>
              <a:cs typeface="+mn-cs"/>
            </a:endParaRPr>
          </a:p>
        </p:txBody>
      </p:sp>
      <p:sp>
        <p:nvSpPr>
          <p:cNvPr id="5" name="TextBox 4">
            <a:extLst>
              <a:ext uri="{FF2B5EF4-FFF2-40B4-BE49-F238E27FC236}">
                <a16:creationId xmlns:a16="http://schemas.microsoft.com/office/drawing/2014/main" id="{FF415F28-0F36-F943-9449-B260ED20768C}"/>
              </a:ext>
            </a:extLst>
          </p:cNvPr>
          <p:cNvSpPr txBox="1"/>
          <p:nvPr/>
        </p:nvSpPr>
        <p:spPr>
          <a:xfrm>
            <a:off x="6639340" y="725556"/>
            <a:ext cx="4990332" cy="5016758"/>
          </a:xfrm>
          <a:prstGeom prst="rect">
            <a:avLst/>
          </a:prstGeom>
          <a:noFill/>
        </p:spPr>
        <p:txBody>
          <a:bodyPr wrap="square" rtlCol="0">
            <a:spAutoFit/>
          </a:bodyPr>
          <a:lstStyle/>
          <a:p>
            <a:r>
              <a:rPr lang="en-US" sz="2000" dirty="0"/>
              <a:t>Track 1: </a:t>
            </a:r>
          </a:p>
          <a:p>
            <a:r>
              <a:rPr lang="en-US" sz="2000" dirty="0"/>
              <a:t>Standard Azure hardware,</a:t>
            </a:r>
          </a:p>
          <a:p>
            <a:r>
              <a:rPr lang="en-US" sz="2000" dirty="0"/>
              <a:t>limited DRAM (64GB)</a:t>
            </a:r>
          </a:p>
          <a:p>
            <a:r>
              <a:rPr lang="en-US" sz="2000" dirty="0"/>
              <a:t>Baseline: FAISS IVF + PQ</a:t>
            </a:r>
          </a:p>
          <a:p>
            <a:endParaRPr lang="en-US" sz="2000" dirty="0"/>
          </a:p>
          <a:p>
            <a:r>
              <a:rPr lang="en-US" sz="2000" dirty="0"/>
              <a:t>Track 2:</a:t>
            </a:r>
          </a:p>
          <a:p>
            <a:r>
              <a:rPr lang="en-US" sz="2000" dirty="0"/>
              <a:t>Standard Azure hardware,</a:t>
            </a:r>
          </a:p>
          <a:p>
            <a:r>
              <a:rPr lang="en-US" sz="2000" dirty="0"/>
              <a:t>Limited DRAM(64GB) + 2TB SSD</a:t>
            </a:r>
          </a:p>
          <a:p>
            <a:r>
              <a:rPr lang="en-US" sz="2000" dirty="0"/>
              <a:t>Baseline: DiskANN</a:t>
            </a:r>
          </a:p>
          <a:p>
            <a:endParaRPr lang="en-US" sz="2000" dirty="0"/>
          </a:p>
          <a:p>
            <a:r>
              <a:rPr lang="en-US" sz="2000" dirty="0"/>
              <a:t>Track 3:</a:t>
            </a:r>
          </a:p>
          <a:p>
            <a:r>
              <a:rPr lang="en-US" sz="2000" dirty="0"/>
              <a:t>Any hardware,</a:t>
            </a:r>
          </a:p>
          <a:p>
            <a:r>
              <a:rPr lang="en-US" sz="2000" dirty="0"/>
              <a:t>Cost- and Watt-normalized query throughput</a:t>
            </a:r>
          </a:p>
          <a:p>
            <a:r>
              <a:rPr lang="en-US" sz="2000" dirty="0"/>
              <a:t>Winner: Intel’s adaption of DiskANN to Optane </a:t>
            </a:r>
            <a:r>
              <a:rPr lang="en-US" sz="2000" dirty="0" err="1"/>
              <a:t>pmem</a:t>
            </a:r>
            <a:endParaRPr lang="en-US" sz="2000" dirty="0"/>
          </a:p>
        </p:txBody>
      </p:sp>
    </p:spTree>
    <p:extLst>
      <p:ext uri="{BB962C8B-B14F-4D97-AF65-F5344CB8AC3E}">
        <p14:creationId xmlns:p14="http://schemas.microsoft.com/office/powerpoint/2010/main" val="496439478"/>
      </p:ext>
    </p:extLst>
  </p:cSld>
  <p:clrMapOvr>
    <a:masterClrMapping/>
  </p:clrMapOvr>
  <mc:AlternateContent xmlns:mc="http://schemas.openxmlformats.org/markup-compatibility/2006" xmlns:p14="http://schemas.microsoft.com/office/powerpoint/2010/main">
    <mc:Choice Requires="p14">
      <p:transition spd="slow" p14:dur="2000" advTm="47471"/>
    </mc:Choice>
    <mc:Fallback xmlns="">
      <p:transition spd="slow" advTm="4747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5658-3BA1-4874-AB1C-8C5098E7DD8E}"/>
              </a:ext>
            </a:extLst>
          </p:cNvPr>
          <p:cNvSpPr>
            <a:spLocks noGrp="1"/>
          </p:cNvSpPr>
          <p:nvPr>
            <p:ph type="title"/>
          </p:nvPr>
        </p:nvSpPr>
        <p:spPr/>
        <p:txBody>
          <a:bodyPr>
            <a:normAutofit fontScale="90000"/>
          </a:bodyPr>
          <a:lstStyle/>
          <a:p>
            <a:r>
              <a:rPr lang="en-US" sz="2400" b="1" dirty="0"/>
              <a:t>Six Billion-scale Datasets from INRIA/IRISA, Facebook (now Meta), Microsoft, Yandex</a:t>
            </a:r>
          </a:p>
        </p:txBody>
      </p:sp>
      <p:sp>
        <p:nvSpPr>
          <p:cNvPr id="5" name="Content Placeholder 4">
            <a:extLst>
              <a:ext uri="{FF2B5EF4-FFF2-40B4-BE49-F238E27FC236}">
                <a16:creationId xmlns:a16="http://schemas.microsoft.com/office/drawing/2014/main" id="{4A42B10A-C159-68E8-E42A-4AFFFEFDC2E9}"/>
              </a:ext>
            </a:extLst>
          </p:cNvPr>
          <p:cNvSpPr>
            <a:spLocks noGrp="1"/>
          </p:cNvSpPr>
          <p:nvPr>
            <p:ph idx="1"/>
          </p:nvPr>
        </p:nvSpPr>
        <p:spPr/>
        <p:txBody>
          <a:bodyPr/>
          <a:lstStyle/>
          <a:p>
            <a:endParaRPr lang="en-US"/>
          </a:p>
        </p:txBody>
      </p:sp>
      <p:graphicFrame>
        <p:nvGraphicFramePr>
          <p:cNvPr id="11" name="Table 11">
            <a:extLst>
              <a:ext uri="{FF2B5EF4-FFF2-40B4-BE49-F238E27FC236}">
                <a16:creationId xmlns:a16="http://schemas.microsoft.com/office/drawing/2014/main" id="{DE25B3B5-F9C2-4877-A390-4A43FE8792CD}"/>
              </a:ext>
            </a:extLst>
          </p:cNvPr>
          <p:cNvGraphicFramePr>
            <a:graphicFrameLocks noGrp="1"/>
          </p:cNvGraphicFramePr>
          <p:nvPr>
            <p:extLst>
              <p:ext uri="{D42A27DB-BD31-4B8C-83A1-F6EECF244321}">
                <p14:modId xmlns:p14="http://schemas.microsoft.com/office/powerpoint/2010/main" val="1084185466"/>
              </p:ext>
            </p:extLst>
          </p:nvPr>
        </p:nvGraphicFramePr>
        <p:xfrm>
          <a:off x="578699" y="1076813"/>
          <a:ext cx="10926855" cy="5348442"/>
        </p:xfrm>
        <a:graphic>
          <a:graphicData uri="http://schemas.openxmlformats.org/drawingml/2006/table">
            <a:tbl>
              <a:tblPr firstRow="1" bandRow="1">
                <a:tableStyleId>{5C22544A-7EE6-4342-B048-85BDC9FD1C3A}</a:tableStyleId>
              </a:tblPr>
              <a:tblGrid>
                <a:gridCol w="2006846">
                  <a:extLst>
                    <a:ext uri="{9D8B030D-6E8A-4147-A177-3AD203B41FA5}">
                      <a16:colId xmlns:a16="http://schemas.microsoft.com/office/drawing/2014/main" val="3301694360"/>
                    </a:ext>
                  </a:extLst>
                </a:gridCol>
                <a:gridCol w="2183023">
                  <a:extLst>
                    <a:ext uri="{9D8B030D-6E8A-4147-A177-3AD203B41FA5}">
                      <a16:colId xmlns:a16="http://schemas.microsoft.com/office/drawing/2014/main" val="1189040515"/>
                    </a:ext>
                  </a:extLst>
                </a:gridCol>
                <a:gridCol w="1677370">
                  <a:extLst>
                    <a:ext uri="{9D8B030D-6E8A-4147-A177-3AD203B41FA5}">
                      <a16:colId xmlns:a16="http://schemas.microsoft.com/office/drawing/2014/main" val="789127063"/>
                    </a:ext>
                  </a:extLst>
                </a:gridCol>
                <a:gridCol w="2910485">
                  <a:extLst>
                    <a:ext uri="{9D8B030D-6E8A-4147-A177-3AD203B41FA5}">
                      <a16:colId xmlns:a16="http://schemas.microsoft.com/office/drawing/2014/main" val="3280574854"/>
                    </a:ext>
                  </a:extLst>
                </a:gridCol>
                <a:gridCol w="2149131">
                  <a:extLst>
                    <a:ext uri="{9D8B030D-6E8A-4147-A177-3AD203B41FA5}">
                      <a16:colId xmlns:a16="http://schemas.microsoft.com/office/drawing/2014/main" val="3720991411"/>
                    </a:ext>
                  </a:extLst>
                </a:gridCol>
              </a:tblGrid>
              <a:tr h="527615">
                <a:tc>
                  <a:txBody>
                    <a:bodyPr/>
                    <a:lstStyle/>
                    <a:p>
                      <a:r>
                        <a:rPr lang="en-US" sz="2800"/>
                        <a:t>Dataset</a:t>
                      </a:r>
                      <a:endParaRPr lang="en-US"/>
                    </a:p>
                  </a:txBody>
                  <a:tcPr/>
                </a:tc>
                <a:tc>
                  <a:txBody>
                    <a:bodyPr/>
                    <a:lstStyle/>
                    <a:p>
                      <a:r>
                        <a:rPr lang="en-US" sz="2800"/>
                        <a:t>Source</a:t>
                      </a:r>
                      <a:endParaRPr lang="en-US"/>
                    </a:p>
                  </a:txBody>
                  <a:tcPr/>
                </a:tc>
                <a:tc>
                  <a:txBody>
                    <a:bodyPr/>
                    <a:lstStyle/>
                    <a:p>
                      <a:r>
                        <a:rPr lang="en-US" sz="2800"/>
                        <a:t>Size</a:t>
                      </a:r>
                    </a:p>
                  </a:txBody>
                  <a:tcPr/>
                </a:tc>
                <a:tc>
                  <a:txBody>
                    <a:bodyPr/>
                    <a:lstStyle/>
                    <a:p>
                      <a:r>
                        <a:rPr lang="en-US" sz="2800"/>
                        <a:t>Encoder/Task</a:t>
                      </a:r>
                      <a:endParaRPr lang="en-US"/>
                    </a:p>
                  </a:txBody>
                  <a:tcPr/>
                </a:tc>
                <a:tc>
                  <a:txBody>
                    <a:bodyPr/>
                    <a:lstStyle/>
                    <a:p>
                      <a:r>
                        <a:rPr lang="en-US" sz="2800"/>
                        <a:t>Other notes</a:t>
                      </a:r>
                      <a:endParaRPr lang="en-US"/>
                    </a:p>
                  </a:txBody>
                  <a:tcPr/>
                </a:tc>
                <a:extLst>
                  <a:ext uri="{0D108BD9-81ED-4DB2-BD59-A6C34878D82A}">
                    <a16:rowId xmlns:a16="http://schemas.microsoft.com/office/drawing/2014/main" val="458741791"/>
                  </a:ext>
                </a:extLst>
              </a:tr>
              <a:tr h="659519">
                <a:tc>
                  <a:txBody>
                    <a:bodyPr/>
                    <a:lstStyle/>
                    <a:p>
                      <a:r>
                        <a:rPr lang="en-US" sz="2000"/>
                        <a:t>BIGANN-1B</a:t>
                      </a:r>
                    </a:p>
                  </a:txBody>
                  <a:tcPr/>
                </a:tc>
                <a:tc>
                  <a:txBody>
                    <a:bodyPr/>
                    <a:lstStyle/>
                    <a:p>
                      <a:r>
                        <a:rPr lang="en-US"/>
                        <a:t>CNRS/IRISA</a:t>
                      </a:r>
                    </a:p>
                    <a:p>
                      <a:r>
                        <a:rPr lang="en-US" sz="1200"/>
                        <a:t>http://corpus-texmex.irisa.fr/</a:t>
                      </a:r>
                      <a:endParaRPr lang="en-US"/>
                    </a:p>
                  </a:txBody>
                  <a:tcPr/>
                </a:tc>
                <a:tc>
                  <a:txBody>
                    <a:bodyPr/>
                    <a:lstStyle/>
                    <a:p>
                      <a:r>
                        <a:rPr lang="en-US"/>
                        <a:t>128 dims uint8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L2</a:t>
                      </a:r>
                    </a:p>
                  </a:txBody>
                  <a:tcPr/>
                </a:tc>
                <a:tc>
                  <a:txBody>
                    <a:bodyPr/>
                    <a:lstStyle/>
                    <a:p>
                      <a:r>
                        <a:rPr lang="en-US"/>
                        <a:t>SIFT descriptors for image similarity</a:t>
                      </a:r>
                    </a:p>
                  </a:txBody>
                  <a:tcPr/>
                </a:tc>
                <a:tc>
                  <a:txBody>
                    <a:bodyPr/>
                    <a:lstStyle/>
                    <a:p>
                      <a:endParaRPr lang="en-US"/>
                    </a:p>
                  </a:txBody>
                  <a:tcPr/>
                </a:tc>
                <a:extLst>
                  <a:ext uri="{0D108BD9-81ED-4DB2-BD59-A6C34878D82A}">
                    <a16:rowId xmlns:a16="http://schemas.microsoft.com/office/drawing/2014/main" val="784653594"/>
                  </a:ext>
                </a:extLst>
              </a:tr>
              <a:tr h="689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SSNPP-1B</a:t>
                      </a:r>
                      <a:r>
                        <a:rPr lang="en-US" sz="2000">
                          <a:solidFill>
                            <a:schemeClr val="accent2">
                              <a:lumMod val="75000"/>
                            </a:schemeClr>
                          </a:solidFill>
                        </a:rPr>
                        <a:t>*</a:t>
                      </a:r>
                    </a:p>
                    <a:p>
                      <a:endParaRPr lang="en-US"/>
                    </a:p>
                  </a:txBody>
                  <a:tcPr/>
                </a:tc>
                <a:tc>
                  <a:txBody>
                    <a:bodyPr/>
                    <a:lstStyle/>
                    <a:p>
                      <a:r>
                        <a:rPr lang="en-US" dirty="0"/>
                        <a:t>Facebook</a:t>
                      </a:r>
                    </a:p>
                  </a:txBody>
                  <a:tcPr/>
                </a:tc>
                <a:tc>
                  <a:txBody>
                    <a:bodyPr/>
                    <a:lstStyle/>
                    <a:p>
                      <a:r>
                        <a:rPr lang="en-US"/>
                        <a:t>256 dims uint8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L2</a:t>
                      </a:r>
                    </a:p>
                  </a:txBody>
                  <a:tcPr/>
                </a:tc>
                <a:tc>
                  <a:txBody>
                    <a:bodyPr/>
                    <a:lstStyle/>
                    <a:p>
                      <a:r>
                        <a:rPr lang="en-US" err="1">
                          <a:hlinkClick r:id="rId3"/>
                        </a:rPr>
                        <a:t>SimSearchNet</a:t>
                      </a:r>
                      <a:r>
                        <a:rPr lang="en-US">
                          <a:hlinkClick r:id="rId3"/>
                        </a:rPr>
                        <a:t>++ image encoder</a:t>
                      </a:r>
                      <a:endParaRPr lang="en-US"/>
                    </a:p>
                  </a:txBody>
                  <a:tcPr/>
                </a:tc>
                <a:tc>
                  <a:txBody>
                    <a:bodyPr/>
                    <a:lstStyle/>
                    <a:p>
                      <a:r>
                        <a:rPr lang="en-US"/>
                        <a:t>Range search</a:t>
                      </a:r>
                    </a:p>
                  </a:txBody>
                  <a:tcPr/>
                </a:tc>
                <a:extLst>
                  <a:ext uri="{0D108BD9-81ED-4DB2-BD59-A6C34878D82A}">
                    <a16:rowId xmlns:a16="http://schemas.microsoft.com/office/drawing/2014/main" val="4176742779"/>
                  </a:ext>
                </a:extLst>
              </a:tr>
              <a:tr h="943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SpaceV-1B</a:t>
                      </a:r>
                      <a:r>
                        <a:rPr lang="en-US" sz="2000">
                          <a:solidFill>
                            <a:schemeClr val="accent2">
                              <a:lumMod val="75000"/>
                            </a:schemeClr>
                          </a:solidFill>
                        </a:rPr>
                        <a:t>*</a:t>
                      </a:r>
                    </a:p>
                    <a:p>
                      <a:endParaRPr lang="en-US"/>
                    </a:p>
                  </a:txBody>
                  <a:tcPr/>
                </a:tc>
                <a:tc>
                  <a:txBody>
                    <a:bodyPr/>
                    <a:lstStyle/>
                    <a:p>
                      <a:r>
                        <a:rPr lang="en-US"/>
                        <a:t>Microsoft</a:t>
                      </a:r>
                    </a:p>
                    <a:p>
                      <a:r>
                        <a:rPr lang="en-US" sz="1000"/>
                        <a:t>https://github.com/microsoft/SPTAG/tree/master/datasets/SPACEV1B</a:t>
                      </a:r>
                    </a:p>
                  </a:txBody>
                  <a:tcPr/>
                </a:tc>
                <a:tc>
                  <a:txBody>
                    <a:bodyPr/>
                    <a:lstStyle/>
                    <a:p>
                      <a:r>
                        <a:rPr lang="en-US"/>
                        <a:t>100 dims int8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L2</a:t>
                      </a:r>
                    </a:p>
                  </a:txBody>
                  <a:tcPr/>
                </a:tc>
                <a:tc>
                  <a:txBody>
                    <a:bodyPr/>
                    <a:lstStyle/>
                    <a:p>
                      <a:r>
                        <a:rPr lang="en-US" sz="1400" b="0" i="0" kern="1200">
                          <a:solidFill>
                            <a:schemeClr val="dk1"/>
                          </a:solidFill>
                          <a:effectLst/>
                          <a:latin typeface="+mn-lt"/>
                          <a:ea typeface="+mn-ea"/>
                          <a:cs typeface="+mn-cs"/>
                        </a:rPr>
                        <a:t>Docs and queries encoded by Microsoft </a:t>
                      </a:r>
                      <a:r>
                        <a:rPr lang="en-US" sz="1400" b="0" i="0" kern="1200" err="1">
                          <a:solidFill>
                            <a:schemeClr val="dk1"/>
                          </a:solidFill>
                          <a:effectLst/>
                          <a:latin typeface="+mn-lt"/>
                          <a:ea typeface="+mn-ea"/>
                          <a:cs typeface="+mn-cs"/>
                        </a:rPr>
                        <a:t>SpaceV</a:t>
                      </a:r>
                      <a:r>
                        <a:rPr lang="en-US" sz="1400" b="0" i="0" kern="1200">
                          <a:solidFill>
                            <a:schemeClr val="dk1"/>
                          </a:solidFill>
                          <a:effectLst/>
                          <a:latin typeface="+mn-lt"/>
                          <a:ea typeface="+mn-ea"/>
                          <a:cs typeface="+mn-cs"/>
                        </a:rPr>
                        <a:t> Superior model to capture generic intent representation.</a:t>
                      </a:r>
                      <a:endParaRPr lang="en-US" sz="1400"/>
                    </a:p>
                  </a:txBody>
                  <a:tcPr/>
                </a:tc>
                <a:tc>
                  <a:txBody>
                    <a:bodyPr/>
                    <a:lstStyle/>
                    <a:p>
                      <a:endParaRPr lang="en-US"/>
                    </a:p>
                  </a:txBody>
                  <a:tcPr/>
                </a:tc>
                <a:extLst>
                  <a:ext uri="{0D108BD9-81ED-4DB2-BD59-A6C34878D82A}">
                    <a16:rowId xmlns:a16="http://schemas.microsoft.com/office/drawing/2014/main" val="955931816"/>
                  </a:ext>
                </a:extLst>
              </a:tr>
              <a:tr h="720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Turing-ANNS-1B</a:t>
                      </a:r>
                      <a:r>
                        <a:rPr lang="en-US" sz="2000">
                          <a:solidFill>
                            <a:schemeClr val="accent2">
                              <a:lumMod val="75000"/>
                            </a:schemeClr>
                          </a:solidFill>
                        </a:rPr>
                        <a:t>*</a:t>
                      </a:r>
                    </a:p>
                  </a:txBody>
                  <a:tcPr/>
                </a:tc>
                <a:tc>
                  <a:txBody>
                    <a:bodyPr/>
                    <a:lstStyle/>
                    <a:p>
                      <a:r>
                        <a:rPr lang="en-US"/>
                        <a:t>Microsoft Turing </a:t>
                      </a:r>
                    </a:p>
                  </a:txBody>
                  <a:tcPr/>
                </a:tc>
                <a:tc>
                  <a:txBody>
                    <a:bodyPr/>
                    <a:lstStyle/>
                    <a:p>
                      <a:r>
                        <a:rPr lang="en-US"/>
                        <a:t>100 dims float</a:t>
                      </a:r>
                    </a:p>
                    <a:p>
                      <a:r>
                        <a:rPr lang="en-US"/>
                        <a:t>L2</a:t>
                      </a:r>
                    </a:p>
                  </a:txBody>
                  <a:tcPr/>
                </a:tc>
                <a:tc>
                  <a:txBody>
                    <a:bodyPr/>
                    <a:lstStyle/>
                    <a:p>
                      <a:r>
                        <a:rPr lang="en-US" sz="1800" b="0" i="0" kern="1200">
                          <a:solidFill>
                            <a:schemeClr val="dk1"/>
                          </a:solidFill>
                          <a:effectLst/>
                          <a:latin typeface="+mn-lt"/>
                          <a:ea typeface="+mn-ea"/>
                          <a:cs typeface="+mn-cs"/>
                        </a:rPr>
                        <a:t>Bing queries encoded by Turing AGI v5 encoder.</a:t>
                      </a:r>
                      <a:endParaRPr lang="en-US"/>
                    </a:p>
                  </a:txBody>
                  <a:tcPr/>
                </a:tc>
                <a:tc>
                  <a:txBody>
                    <a:bodyPr/>
                    <a:lstStyle/>
                    <a:p>
                      <a:endParaRPr lang="en-US"/>
                    </a:p>
                  </a:txBody>
                  <a:tcPr/>
                </a:tc>
                <a:extLst>
                  <a:ext uri="{0D108BD9-81ED-4DB2-BD59-A6C34878D82A}">
                    <a16:rowId xmlns:a16="http://schemas.microsoft.com/office/drawing/2014/main" val="2072605473"/>
                  </a:ext>
                </a:extLst>
              </a:tr>
              <a:tr h="862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Text2Image-1B</a:t>
                      </a:r>
                      <a:r>
                        <a:rPr lang="en-US" sz="2000">
                          <a:solidFill>
                            <a:schemeClr val="accent2">
                              <a:lumMod val="75000"/>
                            </a:schemeClr>
                          </a:solidFill>
                        </a:rPr>
                        <a:t>*</a:t>
                      </a:r>
                      <a:endParaRPr lang="en-US" sz="1800">
                        <a:solidFill>
                          <a:schemeClr val="accent2">
                            <a:lumMod val="75000"/>
                          </a:schemeClr>
                        </a:solidFill>
                      </a:endParaRPr>
                    </a:p>
                    <a:p>
                      <a:endParaRPr lang="en-US"/>
                    </a:p>
                  </a:txBody>
                  <a:tcPr/>
                </a:tc>
                <a:tc>
                  <a:txBody>
                    <a:bodyPr/>
                    <a:lstStyle/>
                    <a:p>
                      <a:r>
                        <a:rPr lang="en-US"/>
                        <a:t>Yandex</a:t>
                      </a:r>
                    </a:p>
                    <a:p>
                      <a:r>
                        <a:rPr lang="en-US" sz="1200"/>
                        <a:t>https://research.yandex.com/datasets/biganns</a:t>
                      </a:r>
                      <a:endParaRPr lang="en-US"/>
                    </a:p>
                  </a:txBody>
                  <a:tcPr/>
                </a:tc>
                <a:tc>
                  <a:txBody>
                    <a:bodyPr/>
                    <a:lstStyle/>
                    <a:p>
                      <a:r>
                        <a:rPr lang="en-US"/>
                        <a:t>200 dims float</a:t>
                      </a:r>
                    </a:p>
                    <a:p>
                      <a:r>
                        <a:rPr lang="en-US"/>
                        <a:t>Inner-product</a:t>
                      </a:r>
                    </a:p>
                  </a:txBody>
                  <a:tcPr/>
                </a:tc>
                <a:tc>
                  <a:txBody>
                    <a:bodyPr/>
                    <a:lstStyle/>
                    <a:p>
                      <a:r>
                        <a:rPr lang="en-US" sz="1400" b="0" i="0" kern="1200">
                          <a:solidFill>
                            <a:schemeClr val="dk1"/>
                          </a:solidFill>
                          <a:effectLst/>
                          <a:latin typeface="+mn-lt"/>
                          <a:ea typeface="+mn-ea"/>
                          <a:cs typeface="+mn-cs"/>
                        </a:rPr>
                        <a:t>Images encoded by </a:t>
                      </a:r>
                      <a:r>
                        <a:rPr lang="en-US" sz="1400" b="0" i="0" u="none" strike="noStrike" kern="1200">
                          <a:solidFill>
                            <a:schemeClr val="dk1"/>
                          </a:solidFill>
                          <a:effectLst/>
                          <a:latin typeface="+mn-lt"/>
                          <a:ea typeface="+mn-ea"/>
                          <a:cs typeface="+mn-cs"/>
                          <a:hlinkClick r:id="rId4"/>
                        </a:rPr>
                        <a:t>Se-ResNext-101</a:t>
                      </a:r>
                      <a:r>
                        <a:rPr lang="en-US" sz="1400" b="0" i="0" kern="1200">
                          <a:solidFill>
                            <a:schemeClr val="dk1"/>
                          </a:solidFill>
                          <a:effectLst/>
                          <a:latin typeface="+mn-lt"/>
                          <a:ea typeface="+mn-ea"/>
                          <a:cs typeface="+mn-cs"/>
                        </a:rPr>
                        <a:t> model, queries are text encoded by a variant of </a:t>
                      </a:r>
                      <a:r>
                        <a:rPr lang="en-US" sz="1400" b="0" i="0" u="none" strike="noStrike" kern="1200">
                          <a:solidFill>
                            <a:schemeClr val="dk1"/>
                          </a:solidFill>
                          <a:effectLst/>
                          <a:latin typeface="+mn-lt"/>
                          <a:ea typeface="+mn-ea"/>
                          <a:cs typeface="+mn-cs"/>
                          <a:hlinkClick r:id="rId5"/>
                        </a:rPr>
                        <a:t>DSSM</a:t>
                      </a:r>
                      <a:endParaRPr lang="en-US" sz="1400"/>
                    </a:p>
                  </a:txBody>
                  <a:tcPr/>
                </a:tc>
                <a:tc>
                  <a:txBody>
                    <a:bodyPr/>
                    <a:lstStyle/>
                    <a:p>
                      <a:r>
                        <a:rPr lang="en-US" sz="1600"/>
                        <a:t>Cross-modal; Query distribution different from index set</a:t>
                      </a:r>
                    </a:p>
                  </a:txBody>
                  <a:tcPr/>
                </a:tc>
                <a:extLst>
                  <a:ext uri="{0D108BD9-81ED-4DB2-BD59-A6C34878D82A}">
                    <a16:rowId xmlns:a16="http://schemas.microsoft.com/office/drawing/2014/main" val="1243258375"/>
                  </a:ext>
                </a:extLst>
              </a:tr>
              <a:tr h="943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DEEP-1B</a:t>
                      </a:r>
                    </a:p>
                  </a:txBody>
                  <a:tcPr/>
                </a:tc>
                <a:tc>
                  <a:txBody>
                    <a:bodyPr/>
                    <a:lstStyle/>
                    <a:p>
                      <a:r>
                        <a:rPr lang="en-US"/>
                        <a:t>Yandex</a:t>
                      </a:r>
                    </a:p>
                    <a:p>
                      <a:r>
                        <a:rPr lang="en-US" sz="900">
                          <a:hlinkClick r:id="rId6"/>
                        </a:rPr>
                        <a:t>https://www.cv-foundation.org/openaccess/content_cvpr_2016/app/S09-38.pdf</a:t>
                      </a:r>
                      <a:endParaRPr lang="en-US"/>
                    </a:p>
                  </a:txBody>
                  <a:tcPr/>
                </a:tc>
                <a:tc>
                  <a:txBody>
                    <a:bodyPr/>
                    <a:lstStyle/>
                    <a:p>
                      <a:r>
                        <a:rPr lang="en-US"/>
                        <a:t>96 dims float</a:t>
                      </a:r>
                    </a:p>
                    <a:p>
                      <a:r>
                        <a:rPr lang="en-US"/>
                        <a:t>L2</a:t>
                      </a:r>
                    </a:p>
                  </a:txBody>
                  <a:tcPr/>
                </a:tc>
                <a:tc>
                  <a:txBody>
                    <a:bodyPr/>
                    <a:lstStyle/>
                    <a:p>
                      <a:r>
                        <a:rPr lang="en-US" sz="1800" b="0" i="0" u="none" strike="noStrike" kern="1200" err="1">
                          <a:solidFill>
                            <a:schemeClr val="dk1"/>
                          </a:solidFill>
                          <a:effectLst/>
                          <a:latin typeface="+mn-lt"/>
                          <a:ea typeface="+mn-ea"/>
                          <a:cs typeface="+mn-cs"/>
                          <a:hlinkClick r:id="rId7"/>
                        </a:rPr>
                        <a:t>GoogLeNet</a:t>
                      </a:r>
                      <a:r>
                        <a:rPr lang="en-US" sz="1800" b="0" i="0" kern="1200">
                          <a:solidFill>
                            <a:schemeClr val="dk1"/>
                          </a:solidFill>
                          <a:effectLst/>
                          <a:latin typeface="+mn-lt"/>
                          <a:ea typeface="+mn-ea"/>
                          <a:cs typeface="+mn-cs"/>
                        </a:rPr>
                        <a:t> pretrained for </a:t>
                      </a:r>
                      <a:r>
                        <a:rPr lang="en-US" sz="1800" b="0" i="0" kern="1200" err="1">
                          <a:solidFill>
                            <a:schemeClr val="dk1"/>
                          </a:solidFill>
                          <a:effectLst/>
                          <a:latin typeface="+mn-lt"/>
                          <a:ea typeface="+mn-ea"/>
                          <a:cs typeface="+mn-cs"/>
                        </a:rPr>
                        <a:t>Imagenet</a:t>
                      </a:r>
                      <a:r>
                        <a:rPr lang="en-US" sz="1800" b="0" i="0" kern="1200">
                          <a:solidFill>
                            <a:schemeClr val="dk1"/>
                          </a:solidFill>
                          <a:effectLst/>
                          <a:latin typeface="+mn-lt"/>
                          <a:ea typeface="+mn-ea"/>
                          <a:cs typeface="+mn-cs"/>
                        </a:rPr>
                        <a:t> classification task + PCA + l2 normalized</a:t>
                      </a:r>
                      <a:endParaRPr lang="en-US"/>
                    </a:p>
                  </a:txBody>
                  <a:tcPr/>
                </a:tc>
                <a:tc>
                  <a:txBody>
                    <a:bodyPr/>
                    <a:lstStyle/>
                    <a:p>
                      <a:endParaRPr lang="en-US" dirty="0"/>
                    </a:p>
                  </a:txBody>
                  <a:tcPr/>
                </a:tc>
                <a:extLst>
                  <a:ext uri="{0D108BD9-81ED-4DB2-BD59-A6C34878D82A}">
                    <a16:rowId xmlns:a16="http://schemas.microsoft.com/office/drawing/2014/main" val="3245796083"/>
                  </a:ext>
                </a:extLst>
              </a:tr>
            </a:tbl>
          </a:graphicData>
        </a:graphic>
      </p:graphicFrame>
      <p:sp>
        <p:nvSpPr>
          <p:cNvPr id="3" name="TextBox 2">
            <a:extLst>
              <a:ext uri="{FF2B5EF4-FFF2-40B4-BE49-F238E27FC236}">
                <a16:creationId xmlns:a16="http://schemas.microsoft.com/office/drawing/2014/main" id="{47E4BB34-7484-43C5-868F-D74CBF31AD56}"/>
              </a:ext>
            </a:extLst>
          </p:cNvPr>
          <p:cNvSpPr txBox="1"/>
          <p:nvPr/>
        </p:nvSpPr>
        <p:spPr>
          <a:xfrm>
            <a:off x="578699" y="6388188"/>
            <a:ext cx="4807983" cy="369332"/>
          </a:xfrm>
          <a:prstGeom prst="rect">
            <a:avLst/>
          </a:prstGeom>
          <a:noFill/>
        </p:spPr>
        <p:txBody>
          <a:bodyPr wrap="none" rtlCol="0">
            <a:spAutoFit/>
          </a:bodyPr>
          <a:lstStyle/>
          <a:p>
            <a:r>
              <a:rPr lang="en-US">
                <a:solidFill>
                  <a:schemeClr val="accent2">
                    <a:lumMod val="75000"/>
                  </a:schemeClr>
                </a:solidFill>
              </a:rPr>
              <a:t>[ * new datasets released for the competition]</a:t>
            </a:r>
          </a:p>
        </p:txBody>
      </p:sp>
      <p:sp>
        <p:nvSpPr>
          <p:cNvPr id="6" name="Date Placeholder 2">
            <a:extLst>
              <a:ext uri="{FF2B5EF4-FFF2-40B4-BE49-F238E27FC236}">
                <a16:creationId xmlns:a16="http://schemas.microsoft.com/office/drawing/2014/main" id="{CA16EACF-7273-20F9-9E8B-4691E12EAA57}"/>
              </a:ext>
            </a:extLst>
          </p:cNvPr>
          <p:cNvSpPr>
            <a:spLocks noGrp="1"/>
          </p:cNvSpPr>
          <p:nvPr>
            <p:ph type="dt" sz="half" idx="10"/>
          </p:nvPr>
        </p:nvSpPr>
        <p:spPr>
          <a:xfrm rot="16200000">
            <a:off x="10979925" y="998539"/>
            <a:ext cx="1904999" cy="365125"/>
          </a:xfrm>
        </p:spPr>
        <p:txBody>
          <a:bodyPr/>
          <a:lstStyle/>
          <a:p>
            <a:fld id="{C4E045B5-7CD6-4D68-B38B-9DC5A4CDEE05}" type="datetime1">
              <a:rPr lang="en-US" smtClean="0"/>
              <a:t>12-Oct-22</a:t>
            </a:fld>
            <a:endParaRPr lang="en-US" dirty="0"/>
          </a:p>
        </p:txBody>
      </p:sp>
      <p:sp>
        <p:nvSpPr>
          <p:cNvPr id="7" name="Slide Number Placeholder 7">
            <a:extLst>
              <a:ext uri="{FF2B5EF4-FFF2-40B4-BE49-F238E27FC236}">
                <a16:creationId xmlns:a16="http://schemas.microsoft.com/office/drawing/2014/main" id="{ED816C38-517C-79A7-C054-7D2A40445A88}"/>
              </a:ext>
            </a:extLst>
          </p:cNvPr>
          <p:cNvSpPr>
            <a:spLocks noGrp="1"/>
          </p:cNvSpPr>
          <p:nvPr>
            <p:ph type="sldNum" sz="quarter" idx="12"/>
          </p:nvPr>
        </p:nvSpPr>
        <p:spPr>
          <a:xfrm>
            <a:off x="11657610" y="6172200"/>
            <a:ext cx="549630" cy="593725"/>
          </a:xfrm>
        </p:spPr>
        <p:txBody>
          <a:bodyPr>
            <a:normAutofit/>
          </a:bodyPr>
          <a:lstStyle/>
          <a:p>
            <a:fld id="{7BA31737-66ED-4538-8E4A-5B6F08D0267E}" type="slidenum">
              <a:rPr lang="en-US" smtClean="0"/>
              <a:t>27</a:t>
            </a:fld>
            <a:endParaRPr lang="en-US" dirty="0"/>
          </a:p>
        </p:txBody>
      </p:sp>
    </p:spTree>
    <p:extLst>
      <p:ext uri="{BB962C8B-B14F-4D97-AF65-F5344CB8AC3E}">
        <p14:creationId xmlns:p14="http://schemas.microsoft.com/office/powerpoint/2010/main" val="1529189985"/>
      </p:ext>
    </p:extLst>
  </p:cSld>
  <p:clrMapOvr>
    <a:masterClrMapping/>
  </p:clrMapOvr>
  <mc:AlternateContent xmlns:mc="http://schemas.openxmlformats.org/markup-compatibility/2006" xmlns:p14="http://schemas.microsoft.com/office/powerpoint/2010/main">
    <mc:Choice Requires="p14">
      <p:transition spd="slow" p14:dur="2000" advTm="164941"/>
    </mc:Choice>
    <mc:Fallback xmlns="">
      <p:transition spd="slow" advTm="16494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5BABFE-227A-723A-2AFB-0ACD1CF86F06}"/>
              </a:ext>
            </a:extLst>
          </p:cNvPr>
          <p:cNvSpPr>
            <a:spLocks noGrp="1"/>
          </p:cNvSpPr>
          <p:nvPr>
            <p:ph idx="1"/>
          </p:nvPr>
        </p:nvSpPr>
        <p:spPr>
          <a:xfrm>
            <a:off x="1250597" y="799381"/>
            <a:ext cx="8652640" cy="3680604"/>
          </a:xfrm>
          <a:solidFill>
            <a:schemeClr val="accent6">
              <a:lumMod val="20000"/>
              <a:lumOff val="80000"/>
            </a:schemeClr>
          </a:solidFill>
        </p:spPr>
        <p:txBody>
          <a:bodyPr>
            <a:normAutofit fontScale="92500"/>
          </a:bodyPr>
          <a:lstStyle/>
          <a:p>
            <a:pPr marL="0" indent="0" algn="ctr">
              <a:buNone/>
            </a:pPr>
            <a:endParaRPr lang="en-US" sz="3200" dirty="0"/>
          </a:p>
          <a:p>
            <a:pPr marL="0" indent="0" algn="ctr">
              <a:buNone/>
            </a:pPr>
            <a:r>
              <a:rPr lang="en-US" sz="3200" dirty="0"/>
              <a:t>Can we design ANN indices so accurate, cost-efficient, reliable and feature-full that it is primary search index for all search and recommendation applications?</a:t>
            </a:r>
          </a:p>
          <a:p>
            <a:pPr marL="0" indent="0" algn="ctr">
              <a:buNone/>
            </a:pPr>
            <a:endParaRPr lang="en-US" sz="3000" dirty="0"/>
          </a:p>
          <a:p>
            <a:pPr marL="0" indent="0">
              <a:buNone/>
            </a:pPr>
            <a:r>
              <a:rPr lang="en-US" sz="3000" dirty="0"/>
              <a:t>e.g. web/email/doc/image/audio/map/molecule search, personalized document/news/task recommendation</a:t>
            </a:r>
          </a:p>
          <a:p>
            <a:pPr marL="0" indent="0">
              <a:buNone/>
            </a:pPr>
            <a:endParaRPr lang="en-US" sz="3200" dirty="0"/>
          </a:p>
        </p:txBody>
      </p:sp>
      <p:sp>
        <p:nvSpPr>
          <p:cNvPr id="4" name="TextBox 3">
            <a:extLst>
              <a:ext uri="{FF2B5EF4-FFF2-40B4-BE49-F238E27FC236}">
                <a16:creationId xmlns:a16="http://schemas.microsoft.com/office/drawing/2014/main" id="{F3859EC8-AB15-5D04-FC1A-DC0DDC1DE708}"/>
              </a:ext>
            </a:extLst>
          </p:cNvPr>
          <p:cNvSpPr txBox="1"/>
          <p:nvPr/>
        </p:nvSpPr>
        <p:spPr>
          <a:xfrm>
            <a:off x="1256234" y="5158598"/>
            <a:ext cx="8647003" cy="954107"/>
          </a:xfrm>
          <a:prstGeom prst="rect">
            <a:avLst/>
          </a:prstGeom>
          <a:solidFill>
            <a:schemeClr val="accent6">
              <a:lumMod val="20000"/>
              <a:lumOff val="80000"/>
            </a:schemeClr>
          </a:solidFill>
        </p:spPr>
        <p:txBody>
          <a:bodyPr wrap="square" rtlCol="0">
            <a:spAutoFit/>
          </a:bodyPr>
          <a:lstStyle/>
          <a:p>
            <a:pPr algn="ctr"/>
            <a:r>
              <a:rPr lang="en-US" sz="2800" dirty="0"/>
              <a:t>Interesting problems with connections to research in Algorithms, Machine Learning, Databases, HPC.</a:t>
            </a:r>
          </a:p>
        </p:txBody>
      </p:sp>
    </p:spTree>
    <p:extLst>
      <p:ext uri="{BB962C8B-B14F-4D97-AF65-F5344CB8AC3E}">
        <p14:creationId xmlns:p14="http://schemas.microsoft.com/office/powerpoint/2010/main" val="242026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4C0BE-B0A0-1B16-E18D-1B581E79D7B9}"/>
              </a:ext>
            </a:extLst>
          </p:cNvPr>
          <p:cNvSpPr>
            <a:spLocks noGrp="1"/>
          </p:cNvSpPr>
          <p:nvPr>
            <p:ph type="title"/>
          </p:nvPr>
        </p:nvSpPr>
        <p:spPr>
          <a:xfrm>
            <a:off x="978093" y="409827"/>
            <a:ext cx="9692640" cy="672704"/>
          </a:xfrm>
        </p:spPr>
        <p:txBody>
          <a:bodyPr>
            <a:normAutofit fontScale="90000"/>
          </a:bodyPr>
          <a:lstStyle/>
          <a:p>
            <a:r>
              <a:rPr lang="en-US" dirty="0"/>
              <a:t>Direction 1: ANNS + Filters</a:t>
            </a:r>
          </a:p>
        </p:txBody>
      </p:sp>
      <p:sp>
        <p:nvSpPr>
          <p:cNvPr id="3" name="Content Placeholder 2">
            <a:extLst>
              <a:ext uri="{FF2B5EF4-FFF2-40B4-BE49-F238E27FC236}">
                <a16:creationId xmlns:a16="http://schemas.microsoft.com/office/drawing/2014/main" id="{DEF10604-812F-D149-BF06-8A906D229D79}"/>
              </a:ext>
            </a:extLst>
          </p:cNvPr>
          <p:cNvSpPr>
            <a:spLocks noGrp="1"/>
          </p:cNvSpPr>
          <p:nvPr>
            <p:ph idx="1"/>
          </p:nvPr>
        </p:nvSpPr>
        <p:spPr>
          <a:xfrm>
            <a:off x="978093" y="1360721"/>
            <a:ext cx="9936900" cy="4751100"/>
          </a:xfrm>
        </p:spPr>
        <p:txBody>
          <a:bodyPr>
            <a:noAutofit/>
          </a:bodyPr>
          <a:lstStyle/>
          <a:p>
            <a:r>
              <a:rPr lang="en-US" dirty="0"/>
              <a:t>Given: </a:t>
            </a:r>
            <a:r>
              <a:rPr lang="en-US" b="1" i="1" dirty="0"/>
              <a:t>P = {p</a:t>
            </a:r>
            <a:r>
              <a:rPr lang="en-US" b="1" i="1" baseline="-25000" dirty="0"/>
              <a:t>1, </a:t>
            </a:r>
            <a:r>
              <a:rPr lang="en-US" b="1" i="1" dirty="0"/>
              <a:t>p</a:t>
            </a:r>
            <a:r>
              <a:rPr lang="en-US" b="1" i="1" baseline="-25000" dirty="0"/>
              <a:t>2, </a:t>
            </a:r>
            <a:r>
              <a:rPr lang="en-US" b="1" i="1" dirty="0"/>
              <a:t>p</a:t>
            </a:r>
            <a:r>
              <a:rPr lang="en-US" b="1" i="1" baseline="-25000" dirty="0"/>
              <a:t>3, …, </a:t>
            </a:r>
            <a:r>
              <a:rPr lang="en-US" b="1" i="1" dirty="0" err="1"/>
              <a:t>p</a:t>
            </a:r>
            <a:r>
              <a:rPr lang="en-US" b="1" i="1" baseline="-25000" dirty="0" err="1"/>
              <a:t>n</a:t>
            </a:r>
            <a:r>
              <a:rPr lang="en-US" b="1" i="1" dirty="0"/>
              <a:t>}</a:t>
            </a:r>
            <a:r>
              <a:rPr lang="en-US" dirty="0"/>
              <a:t> in </a:t>
            </a:r>
            <a:r>
              <a:rPr lang="en-US" b="1" i="1" dirty="0"/>
              <a:t>R</a:t>
            </a:r>
            <a:r>
              <a:rPr lang="en-US" b="1" i="1" baseline="30000" dirty="0"/>
              <a:t>d</a:t>
            </a:r>
            <a:r>
              <a:rPr lang="en-US" dirty="0"/>
              <a:t>, a set of labels </a:t>
            </a:r>
            <a:r>
              <a:rPr lang="en-US" b="1" i="1" dirty="0"/>
              <a:t>{L</a:t>
            </a:r>
            <a:r>
              <a:rPr lang="en-US" b="1" i="1" baseline="-25000" dirty="0"/>
              <a:t>1, </a:t>
            </a:r>
            <a:r>
              <a:rPr lang="en-US" b="1" i="1" dirty="0"/>
              <a:t>L</a:t>
            </a:r>
            <a:r>
              <a:rPr lang="en-US" b="1" i="1" baseline="-25000" dirty="0"/>
              <a:t>2,</a:t>
            </a:r>
            <a:r>
              <a:rPr lang="en-US" b="1" i="1" dirty="0"/>
              <a:t>…, L</a:t>
            </a:r>
            <a:r>
              <a:rPr lang="en-US" b="1" i="1" baseline="-25000" dirty="0"/>
              <a:t>k</a:t>
            </a:r>
            <a:r>
              <a:rPr lang="en-US" b="1" i="1" dirty="0"/>
              <a:t>}</a:t>
            </a:r>
            <a:r>
              <a:rPr lang="en-US" i="1" dirty="0"/>
              <a:t>, </a:t>
            </a:r>
            <a:r>
              <a:rPr lang="en-US" dirty="0"/>
              <a:t>and an association of labels to each point </a:t>
            </a:r>
            <a:r>
              <a:rPr lang="en-US" b="1" i="1" dirty="0"/>
              <a:t>p</a:t>
            </a:r>
            <a:r>
              <a:rPr lang="en-US" b="1" i="1" baseline="-25000" dirty="0"/>
              <a:t>i</a:t>
            </a:r>
            <a:r>
              <a:rPr lang="en-US" b="1" i="1" dirty="0"/>
              <a:t> </a:t>
            </a:r>
            <a:r>
              <a:rPr lang="en-US" b="1" i="1" dirty="0">
                <a:sym typeface="Wingdings" panose="05000000000000000000" pitchFamily="2" charset="2"/>
              </a:rPr>
              <a:t> {L</a:t>
            </a:r>
            <a:r>
              <a:rPr lang="en-US" b="1" i="1" baseline="-25000" dirty="0">
                <a:sym typeface="Wingdings" panose="05000000000000000000" pitchFamily="2" charset="2"/>
              </a:rPr>
              <a:t>i1</a:t>
            </a:r>
            <a:r>
              <a:rPr lang="en-US" b="1" i="1" dirty="0"/>
              <a:t>, </a:t>
            </a:r>
            <a:r>
              <a:rPr lang="en-US" b="1" i="1" dirty="0">
                <a:sym typeface="Wingdings" panose="05000000000000000000" pitchFamily="2" charset="2"/>
              </a:rPr>
              <a:t>L</a:t>
            </a:r>
            <a:r>
              <a:rPr lang="en-US" b="1" i="1" baseline="-25000" dirty="0">
                <a:sym typeface="Wingdings" panose="05000000000000000000" pitchFamily="2" charset="2"/>
              </a:rPr>
              <a:t>i2</a:t>
            </a:r>
            <a:r>
              <a:rPr lang="en-US" b="1" i="1" dirty="0"/>
              <a:t>, ..}</a:t>
            </a:r>
            <a:r>
              <a:rPr lang="en-US" dirty="0"/>
              <a:t>, construct an ANN data structure that efficiently supports the following queries…</a:t>
            </a:r>
          </a:p>
          <a:p>
            <a:r>
              <a:rPr lang="en-US" dirty="0"/>
              <a:t>For query </a:t>
            </a:r>
            <a:r>
              <a:rPr lang="en-US" b="1" i="1" dirty="0"/>
              <a:t>q </a:t>
            </a:r>
            <a:r>
              <a:rPr lang="en-US" dirty="0"/>
              <a:t>in </a:t>
            </a:r>
            <a:r>
              <a:rPr lang="en-US" b="1" i="1" dirty="0"/>
              <a:t>R</a:t>
            </a:r>
            <a:r>
              <a:rPr lang="en-US" b="1" i="1" baseline="30000" dirty="0"/>
              <a:t>d</a:t>
            </a:r>
            <a:r>
              <a:rPr lang="en-US" dirty="0"/>
              <a:t>,</a:t>
            </a:r>
            <a:r>
              <a:rPr lang="en-US" b="1" i="1" dirty="0"/>
              <a:t> </a:t>
            </a:r>
            <a:r>
              <a:rPr lang="en-US" dirty="0"/>
              <a:t>with labels </a:t>
            </a:r>
            <a:r>
              <a:rPr lang="en-US" b="1" i="1" dirty="0" err="1"/>
              <a:t>L</a:t>
            </a:r>
            <a:r>
              <a:rPr lang="en-US" b="1" i="1" baseline="-25000" dirty="0" err="1"/>
              <a:t>q</a:t>
            </a:r>
            <a:r>
              <a:rPr lang="en-US" b="1" i="1" dirty="0"/>
              <a:t>={L</a:t>
            </a:r>
            <a:r>
              <a:rPr lang="en-US" b="1" i="1" baseline="-25000" dirty="0"/>
              <a:t>q1</a:t>
            </a:r>
            <a:r>
              <a:rPr lang="en-US" dirty="0"/>
              <a:t>,</a:t>
            </a:r>
            <a:r>
              <a:rPr lang="en-US" b="1" i="1" dirty="0"/>
              <a:t> L</a:t>
            </a:r>
            <a:r>
              <a:rPr lang="en-US" b="1" i="1" baseline="-25000" dirty="0"/>
              <a:t>q2</a:t>
            </a:r>
            <a:r>
              <a:rPr lang="en-US" dirty="0"/>
              <a:t>,</a:t>
            </a:r>
            <a:r>
              <a:rPr lang="en-US" b="1" i="1" dirty="0"/>
              <a:t> …}, </a:t>
            </a:r>
            <a:r>
              <a:rPr lang="en-US" dirty="0"/>
              <a:t>find points in </a:t>
            </a:r>
            <a:r>
              <a:rPr lang="en-US" b="1" i="1" dirty="0"/>
              <a:t>P </a:t>
            </a:r>
            <a:r>
              <a:rPr lang="en-US" dirty="0"/>
              <a:t>nearest to</a:t>
            </a:r>
            <a:r>
              <a:rPr lang="en-US" b="1" i="1" dirty="0"/>
              <a:t> q </a:t>
            </a:r>
            <a:r>
              <a:rPr lang="en-US" i="1" dirty="0"/>
              <a:t>that have any of labels in </a:t>
            </a:r>
            <a:r>
              <a:rPr lang="en-US" b="1" i="1" dirty="0" err="1"/>
              <a:t>L</a:t>
            </a:r>
            <a:r>
              <a:rPr lang="en-US" b="1" i="1" baseline="-25000" dirty="0" err="1"/>
              <a:t>q</a:t>
            </a:r>
            <a:r>
              <a:rPr lang="en-US" b="1" i="1" dirty="0"/>
              <a:t> </a:t>
            </a:r>
            <a:r>
              <a:rPr lang="en-US" dirty="0"/>
              <a:t>associated with them</a:t>
            </a:r>
            <a:r>
              <a:rPr lang="en-US" b="1" i="1" dirty="0"/>
              <a:t>.</a:t>
            </a:r>
          </a:p>
          <a:p>
            <a:r>
              <a:rPr lang="en-US" i="1" dirty="0"/>
              <a:t>Examples: </a:t>
            </a:r>
          </a:p>
          <a:p>
            <a:pPr marL="617220" lvl="1" indent="-342900">
              <a:buFont typeface="+mj-lt"/>
              <a:buAutoNum type="arabicPeriod"/>
            </a:pPr>
            <a:r>
              <a:rPr lang="en-US" i="1" dirty="0"/>
              <a:t>search best matching email from author X (points = email, labels = authors)</a:t>
            </a:r>
          </a:p>
          <a:p>
            <a:pPr marL="617220" lvl="1" indent="-342900">
              <a:buFont typeface="+mj-lt"/>
              <a:buAutoNum type="arabicPeriod"/>
            </a:pPr>
            <a:r>
              <a:rPr lang="en-US" i="1" dirty="0"/>
              <a:t>Find best webpages that are relevant for a region (points = webpages, labels = regions)</a:t>
            </a:r>
          </a:p>
          <a:p>
            <a:pPr marL="617220" lvl="1" indent="-342900">
              <a:buFont typeface="+mj-lt"/>
              <a:buAutoNum type="arabicPeriod"/>
            </a:pPr>
            <a:r>
              <a:rPr lang="en-US" i="1" dirty="0"/>
              <a:t>Find document in an enterprise from a domain/sub-domain (points=document, labels=domains)</a:t>
            </a:r>
          </a:p>
          <a:p>
            <a:pPr marL="617220" lvl="1" indent="-342900">
              <a:buFont typeface="+mj-lt"/>
              <a:buAutoNum type="arabicPeriod"/>
            </a:pPr>
            <a:r>
              <a:rPr lang="en-US" i="1" dirty="0"/>
              <a:t>Images from the web matching a text description or your photo, but of certain size or background color</a:t>
            </a:r>
            <a:endParaRPr lang="en-US" b="1" i="1" dirty="0"/>
          </a:p>
          <a:p>
            <a:r>
              <a:rPr lang="en-US" b="1" dirty="0"/>
              <a:t>Baselines?</a:t>
            </a:r>
          </a:p>
          <a:p>
            <a:pPr lvl="1"/>
            <a:r>
              <a:rPr lang="en-US" b="1" dirty="0"/>
              <a:t>Post-filtering: </a:t>
            </a:r>
            <a:r>
              <a:rPr lang="en-US" dirty="0"/>
              <a:t>standard ANN algorithm following by filter by label</a:t>
            </a:r>
          </a:p>
          <a:p>
            <a:pPr lvl="2"/>
            <a:r>
              <a:rPr lang="en-US" dirty="0"/>
              <a:t>Not so good for “rare” labels</a:t>
            </a:r>
          </a:p>
          <a:p>
            <a:pPr lvl="1"/>
            <a:r>
              <a:rPr lang="en-US" b="1" dirty="0"/>
              <a:t>Pre-filtering</a:t>
            </a:r>
            <a:r>
              <a:rPr lang="en-US" dirty="0"/>
              <a:t>: construct a separate ANN index for each label</a:t>
            </a:r>
          </a:p>
          <a:p>
            <a:pPr lvl="2"/>
            <a:r>
              <a:rPr lang="en-US" dirty="0"/>
              <a:t>Too many indices, since the relation between points and labels is many-to-many</a:t>
            </a:r>
          </a:p>
          <a:p>
            <a:r>
              <a:rPr lang="en-US" dirty="0"/>
              <a:t>Goal: Match the search efficiency of “unfiltered” graph-based ANN search.</a:t>
            </a:r>
          </a:p>
          <a:p>
            <a:pPr lvl="1"/>
            <a:r>
              <a:rPr lang="en-US" dirty="0"/>
              <a:t>+ Streaming, +External memory index</a:t>
            </a:r>
          </a:p>
        </p:txBody>
      </p:sp>
      <p:sp>
        <p:nvSpPr>
          <p:cNvPr id="4" name="Date Placeholder 2">
            <a:extLst>
              <a:ext uri="{FF2B5EF4-FFF2-40B4-BE49-F238E27FC236}">
                <a16:creationId xmlns:a16="http://schemas.microsoft.com/office/drawing/2014/main" id="{75B9A1DC-597D-AB93-C70A-B18115D0454C}"/>
              </a:ext>
            </a:extLst>
          </p:cNvPr>
          <p:cNvSpPr>
            <a:spLocks noGrp="1"/>
          </p:cNvSpPr>
          <p:nvPr>
            <p:ph type="dt" sz="half" idx="10"/>
          </p:nvPr>
        </p:nvSpPr>
        <p:spPr>
          <a:xfrm rot="16200000">
            <a:off x="10979925" y="998539"/>
            <a:ext cx="1904999" cy="365125"/>
          </a:xfrm>
        </p:spPr>
        <p:txBody>
          <a:bodyPr/>
          <a:lstStyle/>
          <a:p>
            <a:fld id="{C4E045B5-7CD6-4D68-B38B-9DC5A4CDEE05}" type="datetime1">
              <a:rPr lang="en-US" smtClean="0"/>
              <a:t>12-Oct-22</a:t>
            </a:fld>
            <a:endParaRPr lang="en-US" dirty="0"/>
          </a:p>
        </p:txBody>
      </p:sp>
      <p:sp>
        <p:nvSpPr>
          <p:cNvPr id="5" name="Slide Number Placeholder 7">
            <a:extLst>
              <a:ext uri="{FF2B5EF4-FFF2-40B4-BE49-F238E27FC236}">
                <a16:creationId xmlns:a16="http://schemas.microsoft.com/office/drawing/2014/main" id="{46F90D72-FA56-4C1E-0409-E1989DEF5D7D}"/>
              </a:ext>
            </a:extLst>
          </p:cNvPr>
          <p:cNvSpPr>
            <a:spLocks noGrp="1"/>
          </p:cNvSpPr>
          <p:nvPr>
            <p:ph type="sldNum" sz="quarter" idx="12"/>
          </p:nvPr>
        </p:nvSpPr>
        <p:spPr>
          <a:xfrm>
            <a:off x="11657610" y="6172200"/>
            <a:ext cx="549630" cy="593725"/>
          </a:xfrm>
        </p:spPr>
        <p:txBody>
          <a:bodyPr>
            <a:normAutofit/>
          </a:bodyPr>
          <a:lstStyle/>
          <a:p>
            <a:fld id="{7BA31737-66ED-4538-8E4A-5B6F08D0267E}" type="slidenum">
              <a:rPr lang="en-US" smtClean="0"/>
              <a:t>29</a:t>
            </a:fld>
            <a:endParaRPr lang="en-US" dirty="0"/>
          </a:p>
        </p:txBody>
      </p:sp>
    </p:spTree>
    <p:extLst>
      <p:ext uri="{BB962C8B-B14F-4D97-AF65-F5344CB8AC3E}">
        <p14:creationId xmlns:p14="http://schemas.microsoft.com/office/powerpoint/2010/main" val="192113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734F-83EE-4F3A-AA33-61E572DAF67B}"/>
              </a:ext>
            </a:extLst>
          </p:cNvPr>
          <p:cNvSpPr>
            <a:spLocks noGrp="1"/>
          </p:cNvSpPr>
          <p:nvPr>
            <p:ph type="title"/>
          </p:nvPr>
        </p:nvSpPr>
        <p:spPr>
          <a:xfrm>
            <a:off x="738018" y="365761"/>
            <a:ext cx="10216494" cy="672704"/>
          </a:xfrm>
        </p:spPr>
        <p:txBody>
          <a:bodyPr>
            <a:normAutofit fontScale="90000"/>
          </a:bodyPr>
          <a:lstStyle/>
          <a:p>
            <a:r>
              <a:rPr lang="en-US" sz="4000" dirty="0"/>
              <a:t>Deep learning is changing search and recommendation</a:t>
            </a:r>
          </a:p>
        </p:txBody>
      </p:sp>
      <p:sp>
        <p:nvSpPr>
          <p:cNvPr id="3" name="Content Placeholder 2">
            <a:extLst>
              <a:ext uri="{FF2B5EF4-FFF2-40B4-BE49-F238E27FC236}">
                <a16:creationId xmlns:a16="http://schemas.microsoft.com/office/drawing/2014/main" id="{A16B0C3C-D530-488A-850B-FE7201CD79E7}"/>
              </a:ext>
            </a:extLst>
          </p:cNvPr>
          <p:cNvSpPr>
            <a:spLocks noGrp="1"/>
          </p:cNvSpPr>
          <p:nvPr>
            <p:ph idx="1"/>
          </p:nvPr>
        </p:nvSpPr>
        <p:spPr>
          <a:xfrm>
            <a:off x="679467" y="1429038"/>
            <a:ext cx="10168009" cy="4751100"/>
          </a:xfrm>
        </p:spPr>
        <p:txBody>
          <a:bodyPr>
            <a:normAutofit/>
          </a:bodyPr>
          <a:lstStyle/>
          <a:p>
            <a:pPr marL="0" indent="0">
              <a:buNone/>
            </a:pPr>
            <a:r>
              <a:rPr lang="en-US" sz="2400" dirty="0"/>
              <a:t>From literal matches and fixed features to </a:t>
            </a:r>
            <a:r>
              <a:rPr lang="en-US" sz="2400" b="1" dirty="0">
                <a:solidFill>
                  <a:schemeClr val="accent2"/>
                </a:solidFill>
              </a:rPr>
              <a:t>Semantic matches </a:t>
            </a:r>
            <a:r>
              <a:rPr lang="en-US" sz="2400" dirty="0"/>
              <a:t>via </a:t>
            </a:r>
            <a:r>
              <a:rPr lang="en-US" sz="2400" b="1" dirty="0">
                <a:solidFill>
                  <a:schemeClr val="accent2"/>
                </a:solidFill>
              </a:rPr>
              <a:t>Embeddings</a:t>
            </a:r>
          </a:p>
        </p:txBody>
      </p:sp>
      <p:sp>
        <p:nvSpPr>
          <p:cNvPr id="15" name="Date Placeholder 14">
            <a:extLst>
              <a:ext uri="{FF2B5EF4-FFF2-40B4-BE49-F238E27FC236}">
                <a16:creationId xmlns:a16="http://schemas.microsoft.com/office/drawing/2014/main" id="{4E671C49-43BC-4385-AB1C-0E413B374815}"/>
              </a:ext>
            </a:extLst>
          </p:cNvPr>
          <p:cNvSpPr>
            <a:spLocks noGrp="1"/>
          </p:cNvSpPr>
          <p:nvPr>
            <p:ph type="dt" sz="half" idx="10"/>
          </p:nvPr>
        </p:nvSpPr>
        <p:spPr/>
        <p:txBody>
          <a:bodyPr/>
          <a:lstStyle/>
          <a:p>
            <a:fld id="{25FBC4D6-EFCB-4DFF-9F2B-9A0A29701B00}" type="datetime1">
              <a:rPr lang="en-US" smtClean="0"/>
              <a:t>12-Oct-22</a:t>
            </a:fld>
            <a:endParaRPr lang="en-US" dirty="0"/>
          </a:p>
        </p:txBody>
      </p:sp>
      <p:sp>
        <p:nvSpPr>
          <p:cNvPr id="17" name="Slide Number Placeholder 16">
            <a:extLst>
              <a:ext uri="{FF2B5EF4-FFF2-40B4-BE49-F238E27FC236}">
                <a16:creationId xmlns:a16="http://schemas.microsoft.com/office/drawing/2014/main" id="{CD866E0F-2FFA-4B98-B1A3-90158B5FE453}"/>
              </a:ext>
            </a:extLst>
          </p:cNvPr>
          <p:cNvSpPr>
            <a:spLocks noGrp="1"/>
          </p:cNvSpPr>
          <p:nvPr>
            <p:ph type="sldNum" sz="quarter" idx="12"/>
          </p:nvPr>
        </p:nvSpPr>
        <p:spPr/>
        <p:txBody>
          <a:bodyPr>
            <a:normAutofit/>
          </a:bodyPr>
          <a:lstStyle/>
          <a:p>
            <a:fld id="{7BA31737-66ED-4538-8E4A-5B6F08D0267E}" type="slidenum">
              <a:rPr lang="en-US" smtClean="0"/>
              <a:t>3</a:t>
            </a:fld>
            <a:endParaRPr lang="en-US"/>
          </a:p>
        </p:txBody>
      </p:sp>
      <p:sp>
        <p:nvSpPr>
          <p:cNvPr id="4" name="Rectangle 3">
            <a:extLst>
              <a:ext uri="{FF2B5EF4-FFF2-40B4-BE49-F238E27FC236}">
                <a16:creationId xmlns:a16="http://schemas.microsoft.com/office/drawing/2014/main" id="{93E71B42-F996-4175-B4C6-DD5EBE06B893}"/>
              </a:ext>
            </a:extLst>
          </p:cNvPr>
          <p:cNvSpPr/>
          <p:nvPr/>
        </p:nvSpPr>
        <p:spPr>
          <a:xfrm>
            <a:off x="679467" y="2540827"/>
            <a:ext cx="10168009" cy="374888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rPr>
              <a:t>Encoding of objects (sentences/images/</a:t>
            </a:r>
            <a:r>
              <a:rPr lang="en-US" sz="2400" dirty="0" err="1">
                <a:solidFill>
                  <a:schemeClr val="tx1"/>
                </a:solidFill>
                <a:latin typeface="+mj-lt"/>
              </a:rPr>
              <a:t>weg</a:t>
            </a:r>
            <a:r>
              <a:rPr lang="en-US" sz="2400" dirty="0">
                <a:solidFill>
                  <a:schemeClr val="tx1"/>
                </a:solidFill>
                <a:latin typeface="+mj-lt"/>
              </a:rPr>
              <a:t> pages) into </a:t>
            </a:r>
            <a:r>
              <a:rPr lang="en-US" sz="2400" b="1" dirty="0">
                <a:solidFill>
                  <a:schemeClr val="accent2"/>
                </a:solidFill>
                <a:latin typeface="+mj-lt"/>
              </a:rPr>
              <a:t>points </a:t>
            </a:r>
            <a:r>
              <a:rPr lang="en-US" sz="2400" dirty="0">
                <a:solidFill>
                  <a:schemeClr val="tx1"/>
                </a:solidFill>
                <a:latin typeface="+mj-lt"/>
              </a:rPr>
              <a:t>such that </a:t>
            </a:r>
          </a:p>
          <a:p>
            <a:pPr algn="ctr"/>
            <a:r>
              <a:rPr lang="en-US" sz="2400" dirty="0">
                <a:solidFill>
                  <a:schemeClr val="tx1"/>
                </a:solidFill>
                <a:latin typeface="+mj-lt"/>
              </a:rPr>
              <a:t>objects with </a:t>
            </a:r>
            <a:r>
              <a:rPr lang="en-US" sz="2400" b="1" i="1" dirty="0">
                <a:solidFill>
                  <a:schemeClr val="accent2"/>
                </a:solidFill>
                <a:latin typeface="+mj-lt"/>
              </a:rPr>
              <a:t>nearby points </a:t>
            </a:r>
            <a:r>
              <a:rPr lang="en-US" sz="2400" dirty="0">
                <a:solidFill>
                  <a:schemeClr val="tx1"/>
                </a:solidFill>
                <a:latin typeface="+mj-lt"/>
              </a:rPr>
              <a:t>are more likely </a:t>
            </a:r>
            <a:r>
              <a:rPr lang="en-US" sz="2400" b="1" i="1" dirty="0">
                <a:solidFill>
                  <a:schemeClr val="accent2"/>
                </a:solidFill>
                <a:latin typeface="+mj-lt"/>
              </a:rPr>
              <a:t>semantically similar or relevant</a:t>
            </a:r>
          </a:p>
          <a:p>
            <a:pPr algn="ctr"/>
            <a:r>
              <a:rPr lang="en-US" sz="2400" dirty="0">
                <a:solidFill>
                  <a:schemeClr val="tx1"/>
                </a:solidFill>
                <a:latin typeface="+mj-lt"/>
              </a:rPr>
              <a:t> </a:t>
            </a:r>
          </a:p>
          <a:p>
            <a:r>
              <a:rPr lang="en-US" sz="2000" dirty="0">
                <a:solidFill>
                  <a:schemeClr val="tx1"/>
                </a:solidFill>
                <a:latin typeface="+mj-lt"/>
              </a:rPr>
              <a:t>	</a:t>
            </a:r>
            <a:r>
              <a:rPr lang="en-US" sz="2400" dirty="0">
                <a:solidFill>
                  <a:schemeClr val="tx1"/>
                </a:solidFill>
                <a:latin typeface="+mj-lt"/>
              </a:rPr>
              <a:t>Dog 	</a:t>
            </a:r>
            <a:r>
              <a:rPr lang="en-US" sz="2400" dirty="0">
                <a:solidFill>
                  <a:schemeClr val="tx1"/>
                </a:solidFill>
                <a:latin typeface="+mj-lt"/>
                <a:sym typeface="Wingdings" panose="05000000000000000000" pitchFamily="2" charset="2"/>
              </a:rPr>
              <a:t> 	(0, 1, 23, -12, 20)</a:t>
            </a:r>
          </a:p>
          <a:p>
            <a:r>
              <a:rPr lang="en-US" sz="2400" dirty="0">
                <a:solidFill>
                  <a:schemeClr val="tx1"/>
                </a:solidFill>
                <a:latin typeface="+mj-lt"/>
              </a:rPr>
              <a:t>	Cat </a:t>
            </a:r>
            <a:r>
              <a:rPr lang="en-US" sz="2400" dirty="0">
                <a:solidFill>
                  <a:schemeClr val="tx1"/>
                </a:solidFill>
                <a:latin typeface="+mj-lt"/>
                <a:sym typeface="Wingdings" panose="05000000000000000000" pitchFamily="2" charset="2"/>
              </a:rPr>
              <a:t>		(2, 1, 19, -7, 22)</a:t>
            </a:r>
          </a:p>
          <a:p>
            <a:r>
              <a:rPr lang="en-US" sz="2400" dirty="0">
                <a:solidFill>
                  <a:schemeClr val="tx1"/>
                </a:solidFill>
                <a:latin typeface="+mj-lt"/>
              </a:rPr>
              <a:t>	Car 		</a:t>
            </a:r>
            <a:r>
              <a:rPr lang="en-US" sz="2400" dirty="0">
                <a:solidFill>
                  <a:schemeClr val="tx1"/>
                </a:solidFill>
                <a:latin typeface="+mj-lt"/>
                <a:sym typeface="Wingdings" panose="05000000000000000000" pitchFamily="2" charset="2"/>
              </a:rPr>
              <a:t>(20, -10, -5, -12, 10)</a:t>
            </a:r>
          </a:p>
          <a:p>
            <a:r>
              <a:rPr lang="en-US" sz="2400" dirty="0">
                <a:solidFill>
                  <a:schemeClr val="tx1"/>
                </a:solidFill>
                <a:latin typeface="+mj-lt"/>
              </a:rPr>
              <a:t>	Ship </a:t>
            </a:r>
            <a:r>
              <a:rPr lang="en-US" sz="2400" dirty="0">
                <a:solidFill>
                  <a:schemeClr val="tx1"/>
                </a:solidFill>
                <a:latin typeface="+mj-lt"/>
                <a:sym typeface="Wingdings" panose="05000000000000000000" pitchFamily="2" charset="2"/>
              </a:rPr>
              <a:t> 		(16, -13, 0, -8, 12)</a:t>
            </a:r>
          </a:p>
          <a:p>
            <a:r>
              <a:rPr lang="en-US" sz="2400" dirty="0">
                <a:solidFill>
                  <a:schemeClr val="tx1"/>
                </a:solidFill>
                <a:latin typeface="+mj-lt"/>
              </a:rPr>
              <a:t>	Sailor </a:t>
            </a:r>
            <a:r>
              <a:rPr lang="en-US" sz="2400" dirty="0">
                <a:solidFill>
                  <a:schemeClr val="tx1"/>
                </a:solidFill>
                <a:latin typeface="+mj-lt"/>
                <a:sym typeface="Wingdings" panose="05000000000000000000" pitchFamily="2" charset="2"/>
              </a:rPr>
              <a:t> 		(12, -4, 4, -12, 15)</a:t>
            </a:r>
          </a:p>
        </p:txBody>
      </p:sp>
      <p:grpSp>
        <p:nvGrpSpPr>
          <p:cNvPr id="5" name="Group 4">
            <a:extLst>
              <a:ext uri="{FF2B5EF4-FFF2-40B4-BE49-F238E27FC236}">
                <a16:creationId xmlns:a16="http://schemas.microsoft.com/office/drawing/2014/main" id="{A69185DA-0D69-4197-AB65-ED8EAF6894E9}"/>
              </a:ext>
            </a:extLst>
          </p:cNvPr>
          <p:cNvGrpSpPr/>
          <p:nvPr/>
        </p:nvGrpSpPr>
        <p:grpSpPr>
          <a:xfrm>
            <a:off x="5716372" y="4103750"/>
            <a:ext cx="590836" cy="495926"/>
            <a:chOff x="4696574" y="4624117"/>
            <a:chExt cx="590836" cy="369334"/>
          </a:xfrm>
        </p:grpSpPr>
        <p:sp>
          <p:nvSpPr>
            <p:cNvPr id="6" name="Arc 5">
              <a:extLst>
                <a:ext uri="{FF2B5EF4-FFF2-40B4-BE49-F238E27FC236}">
                  <a16:creationId xmlns:a16="http://schemas.microsoft.com/office/drawing/2014/main" id="{948CE14C-2C35-4BF4-9CFF-7AFDA0ADCB09}"/>
                </a:ext>
              </a:extLst>
            </p:cNvPr>
            <p:cNvSpPr/>
            <p:nvPr/>
          </p:nvSpPr>
          <p:spPr>
            <a:xfrm rot="5400000">
              <a:off x="4788089" y="4532602"/>
              <a:ext cx="369334" cy="552364"/>
            </a:xfrm>
            <a:prstGeom prst="arc">
              <a:avLst>
                <a:gd name="adj1" fmla="val 10471429"/>
                <a:gd name="adj2" fmla="val 0"/>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E4AAE65C-22A4-40FF-9B0E-99516DF2E3FE}"/>
                </a:ext>
              </a:extLst>
            </p:cNvPr>
            <p:cNvSpPr txBox="1"/>
            <p:nvPr/>
          </p:nvSpPr>
          <p:spPr>
            <a:xfrm>
              <a:off x="4947252" y="4642922"/>
              <a:ext cx="340158" cy="343819"/>
            </a:xfrm>
            <a:prstGeom prst="rect">
              <a:avLst/>
            </a:prstGeom>
            <a:noFill/>
          </p:spPr>
          <p:txBody>
            <a:bodyPr wrap="none" rtlCol="0">
              <a:spAutoFit/>
            </a:bodyPr>
            <a:lstStyle/>
            <a:p>
              <a:r>
                <a:rPr lang="en-US" sz="2400" dirty="0"/>
                <a:t>7</a:t>
              </a:r>
            </a:p>
          </p:txBody>
        </p:sp>
      </p:grpSp>
      <p:grpSp>
        <p:nvGrpSpPr>
          <p:cNvPr id="8" name="Group 7">
            <a:extLst>
              <a:ext uri="{FF2B5EF4-FFF2-40B4-BE49-F238E27FC236}">
                <a16:creationId xmlns:a16="http://schemas.microsoft.com/office/drawing/2014/main" id="{AA6BC032-E219-4345-959E-0029B0BE340D}"/>
              </a:ext>
            </a:extLst>
          </p:cNvPr>
          <p:cNvGrpSpPr/>
          <p:nvPr/>
        </p:nvGrpSpPr>
        <p:grpSpPr>
          <a:xfrm>
            <a:off x="5433335" y="4100616"/>
            <a:ext cx="2025308" cy="867938"/>
            <a:chOff x="4460782" y="4611728"/>
            <a:chExt cx="2025308" cy="633135"/>
          </a:xfrm>
        </p:grpSpPr>
        <p:sp>
          <p:nvSpPr>
            <p:cNvPr id="9" name="Arc 8">
              <a:extLst>
                <a:ext uri="{FF2B5EF4-FFF2-40B4-BE49-F238E27FC236}">
                  <a16:creationId xmlns:a16="http://schemas.microsoft.com/office/drawing/2014/main" id="{336CBAD4-9AA6-49BC-9391-B1F23E128B14}"/>
                </a:ext>
              </a:extLst>
            </p:cNvPr>
            <p:cNvSpPr/>
            <p:nvPr/>
          </p:nvSpPr>
          <p:spPr>
            <a:xfrm rot="5400000">
              <a:off x="4726034" y="4346476"/>
              <a:ext cx="633135" cy="1163639"/>
            </a:xfrm>
            <a:prstGeom prst="arc">
              <a:avLst>
                <a:gd name="adj1" fmla="val 10471429"/>
                <a:gd name="adj2" fmla="val 0"/>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6C16B6C-798D-4187-A0E7-7B9F05937406}"/>
                </a:ext>
              </a:extLst>
            </p:cNvPr>
            <p:cNvSpPr txBox="1"/>
            <p:nvPr/>
          </p:nvSpPr>
          <p:spPr>
            <a:xfrm>
              <a:off x="5602515" y="4753463"/>
              <a:ext cx="883575" cy="336771"/>
            </a:xfrm>
            <a:prstGeom prst="rect">
              <a:avLst/>
            </a:prstGeom>
            <a:noFill/>
          </p:spPr>
          <p:txBody>
            <a:bodyPr wrap="none" rtlCol="0">
              <a:spAutoFit/>
            </a:bodyPr>
            <a:lstStyle/>
            <a:p>
              <a:r>
                <a:rPr lang="en-US" sz="2400" dirty="0"/>
                <a:t>37.48</a:t>
              </a:r>
            </a:p>
          </p:txBody>
        </p:sp>
      </p:grpSp>
      <p:grpSp>
        <p:nvGrpSpPr>
          <p:cNvPr id="11" name="Group 10">
            <a:extLst>
              <a:ext uri="{FF2B5EF4-FFF2-40B4-BE49-F238E27FC236}">
                <a16:creationId xmlns:a16="http://schemas.microsoft.com/office/drawing/2014/main" id="{26129B80-01FE-449C-8FD9-812EB2679E1E}"/>
              </a:ext>
            </a:extLst>
          </p:cNvPr>
          <p:cNvGrpSpPr/>
          <p:nvPr/>
        </p:nvGrpSpPr>
        <p:grpSpPr>
          <a:xfrm>
            <a:off x="5755925" y="4967297"/>
            <a:ext cx="1399110" cy="461665"/>
            <a:chOff x="4747309" y="5271835"/>
            <a:chExt cx="1399110" cy="384119"/>
          </a:xfrm>
        </p:grpSpPr>
        <p:sp>
          <p:nvSpPr>
            <p:cNvPr id="12" name="Arc 11">
              <a:extLst>
                <a:ext uri="{FF2B5EF4-FFF2-40B4-BE49-F238E27FC236}">
                  <a16:creationId xmlns:a16="http://schemas.microsoft.com/office/drawing/2014/main" id="{F047C3A8-5C21-4276-9B37-578560694DF1}"/>
                </a:ext>
              </a:extLst>
            </p:cNvPr>
            <p:cNvSpPr/>
            <p:nvPr/>
          </p:nvSpPr>
          <p:spPr>
            <a:xfrm rot="5400000">
              <a:off x="4853845" y="5165299"/>
              <a:ext cx="341988" cy="555060"/>
            </a:xfrm>
            <a:prstGeom prst="arc">
              <a:avLst>
                <a:gd name="adj1" fmla="val 10471429"/>
                <a:gd name="adj2" fmla="val 794872"/>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597B7B07-19FF-4D1C-AD64-F6577CFC01BE}"/>
                </a:ext>
              </a:extLst>
            </p:cNvPr>
            <p:cNvSpPr txBox="1"/>
            <p:nvPr/>
          </p:nvSpPr>
          <p:spPr>
            <a:xfrm>
              <a:off x="5262844" y="5271835"/>
              <a:ext cx="883575" cy="384119"/>
            </a:xfrm>
            <a:prstGeom prst="rect">
              <a:avLst/>
            </a:prstGeom>
            <a:noFill/>
          </p:spPr>
          <p:txBody>
            <a:bodyPr wrap="none" rtlCol="0">
              <a:spAutoFit/>
            </a:bodyPr>
            <a:lstStyle/>
            <a:p>
              <a:r>
                <a:rPr lang="en-US" sz="2400" dirty="0"/>
                <a:t>8.367</a:t>
              </a:r>
            </a:p>
          </p:txBody>
        </p:sp>
      </p:grpSp>
    </p:spTree>
    <p:custDataLst>
      <p:tags r:id="rId1"/>
    </p:custDataLst>
    <p:extLst>
      <p:ext uri="{BB962C8B-B14F-4D97-AF65-F5344CB8AC3E}">
        <p14:creationId xmlns:p14="http://schemas.microsoft.com/office/powerpoint/2010/main" val="4162850146"/>
      </p:ext>
    </p:extLst>
  </p:cSld>
  <p:clrMapOvr>
    <a:masterClrMapping/>
  </p:clrMapOvr>
  <mc:AlternateContent xmlns:mc="http://schemas.openxmlformats.org/markup-compatibility/2006" xmlns:p14="http://schemas.microsoft.com/office/powerpoint/2010/main">
    <mc:Choice Requires="p14">
      <p:transition spd="slow" p14:dur="2000" advTm="40848"/>
    </mc:Choice>
    <mc:Fallback xmlns="">
      <p:transition spd="slow" advTm="408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805B-E0B2-E509-DE13-54E445335CEA}"/>
              </a:ext>
            </a:extLst>
          </p:cNvPr>
          <p:cNvSpPr>
            <a:spLocks noGrp="1"/>
          </p:cNvSpPr>
          <p:nvPr>
            <p:ph type="title"/>
          </p:nvPr>
        </p:nvSpPr>
        <p:spPr/>
        <p:txBody>
          <a:bodyPr>
            <a:normAutofit fontScale="90000"/>
          </a:bodyPr>
          <a:lstStyle/>
          <a:p>
            <a:r>
              <a:rPr lang="en-US" dirty="0"/>
              <a:t>Direction 2: Out of Distribution queries</a:t>
            </a:r>
          </a:p>
        </p:txBody>
      </p:sp>
      <p:pic>
        <p:nvPicPr>
          <p:cNvPr id="5" name="Content Placeholder 4">
            <a:extLst>
              <a:ext uri="{FF2B5EF4-FFF2-40B4-BE49-F238E27FC236}">
                <a16:creationId xmlns:a16="http://schemas.microsoft.com/office/drawing/2014/main" id="{DF4AA1E5-1BA7-1C30-C3B9-8DE2CADFC3F7}"/>
              </a:ext>
            </a:extLst>
          </p:cNvPr>
          <p:cNvPicPr>
            <a:picLocks noGrp="1" noChangeAspect="1"/>
          </p:cNvPicPr>
          <p:nvPr>
            <p:ph idx="1"/>
          </p:nvPr>
        </p:nvPicPr>
        <p:blipFill>
          <a:blip r:embed="rId2"/>
          <a:stretch>
            <a:fillRect/>
          </a:stretch>
        </p:blipFill>
        <p:spPr>
          <a:xfrm>
            <a:off x="1064041" y="1354129"/>
            <a:ext cx="4560712" cy="3584684"/>
          </a:xfrm>
        </p:spPr>
      </p:pic>
      <p:sp>
        <p:nvSpPr>
          <p:cNvPr id="6" name="TextBox 5">
            <a:extLst>
              <a:ext uri="{FF2B5EF4-FFF2-40B4-BE49-F238E27FC236}">
                <a16:creationId xmlns:a16="http://schemas.microsoft.com/office/drawing/2014/main" id="{63C6C94F-9AA9-E831-1C91-0866FB05963A}"/>
              </a:ext>
            </a:extLst>
          </p:cNvPr>
          <p:cNvSpPr txBox="1"/>
          <p:nvPr/>
        </p:nvSpPr>
        <p:spPr>
          <a:xfrm>
            <a:off x="1421166" y="4857249"/>
            <a:ext cx="4203587" cy="923330"/>
          </a:xfrm>
          <a:prstGeom prst="rect">
            <a:avLst/>
          </a:prstGeom>
          <a:noFill/>
        </p:spPr>
        <p:txBody>
          <a:bodyPr wrap="none" rtlCol="0">
            <a:spAutoFit/>
          </a:bodyPr>
          <a:lstStyle/>
          <a:p>
            <a:r>
              <a:rPr lang="en-US" dirty="0"/>
              <a:t>Yandex Text-to-Image dataset (10M points)</a:t>
            </a:r>
          </a:p>
          <a:p>
            <a:pPr algn="ctr"/>
            <a:r>
              <a:rPr lang="en-US" dirty="0"/>
              <a:t>Text queries, Image descriptor index</a:t>
            </a:r>
          </a:p>
          <a:p>
            <a:pPr algn="ctr"/>
            <a:r>
              <a:rPr lang="en-US" dirty="0"/>
              <a:t>[Plot Credit: Shikhar Jaiswal]</a:t>
            </a:r>
          </a:p>
        </p:txBody>
      </p:sp>
      <p:sp>
        <p:nvSpPr>
          <p:cNvPr id="7" name="TextBox 6">
            <a:extLst>
              <a:ext uri="{FF2B5EF4-FFF2-40B4-BE49-F238E27FC236}">
                <a16:creationId xmlns:a16="http://schemas.microsoft.com/office/drawing/2014/main" id="{86DAFE5C-EB7A-2064-264F-CF74A8A7742F}"/>
              </a:ext>
            </a:extLst>
          </p:cNvPr>
          <p:cNvSpPr txBox="1"/>
          <p:nvPr/>
        </p:nvSpPr>
        <p:spPr>
          <a:xfrm>
            <a:off x="6022428" y="1460938"/>
            <a:ext cx="4825611"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Data-dependent ANN indices overfit to index data distribution</a:t>
            </a:r>
          </a:p>
          <a:p>
            <a:pPr marL="285750" indent="-285750">
              <a:buFont typeface="Arial" panose="020B0604020202020204" pitchFamily="34" charset="0"/>
              <a:buChar char="•"/>
            </a:pPr>
            <a:r>
              <a:rPr lang="en-US" sz="2000" dirty="0"/>
              <a:t>Lower recall/efficiency when queries are drawn from different distribution</a:t>
            </a:r>
          </a:p>
          <a:p>
            <a:pPr marL="285750" indent="-285750">
              <a:buFont typeface="Arial" panose="020B0604020202020204" pitchFamily="34" charset="0"/>
              <a:buChar char="•"/>
            </a:pPr>
            <a:r>
              <a:rPr lang="en-US" sz="2000" dirty="0"/>
              <a:t>Typical of multi-modal scenarios: </a:t>
            </a:r>
          </a:p>
          <a:p>
            <a:r>
              <a:rPr lang="en-US" sz="2000" dirty="0"/>
              <a:t>     e.g. text queries – image index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Question: given a sample set from the query distribution, can we build an index that is accurate/efficient for new queries?</a:t>
            </a:r>
          </a:p>
          <a:p>
            <a:endParaRPr lang="en-US" sz="2000" dirty="0"/>
          </a:p>
        </p:txBody>
      </p:sp>
      <p:cxnSp>
        <p:nvCxnSpPr>
          <p:cNvPr id="9" name="Straight Arrow Connector 8">
            <a:extLst>
              <a:ext uri="{FF2B5EF4-FFF2-40B4-BE49-F238E27FC236}">
                <a16:creationId xmlns:a16="http://schemas.microsoft.com/office/drawing/2014/main" id="{55D15159-5B2E-89F2-0BFB-6FBFD8D61656}"/>
              </a:ext>
            </a:extLst>
          </p:cNvPr>
          <p:cNvCxnSpPr/>
          <p:nvPr/>
        </p:nvCxnSpPr>
        <p:spPr>
          <a:xfrm>
            <a:off x="4046594" y="2573079"/>
            <a:ext cx="888125" cy="0"/>
          </a:xfrm>
          <a:prstGeom prst="straightConnector1">
            <a:avLst/>
          </a:prstGeom>
          <a:ln w="44450">
            <a:solidFill>
              <a:srgbClr val="C00000"/>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3F9EAD1-5CA3-D8FF-6F17-3E2629F82E70}"/>
              </a:ext>
            </a:extLst>
          </p:cNvPr>
          <p:cNvSpPr txBox="1"/>
          <p:nvPr/>
        </p:nvSpPr>
        <p:spPr>
          <a:xfrm>
            <a:off x="1597572" y="-331076"/>
            <a:ext cx="45719" cy="45719"/>
          </a:xfrm>
          <a:prstGeom prst="rect">
            <a:avLst/>
          </a:prstGeom>
          <a:noFill/>
        </p:spPr>
        <p:txBody>
          <a:bodyPr wrap="square" rtlCol="0">
            <a:spAutoFit/>
          </a:bodyPr>
          <a:lstStyle/>
          <a:p>
            <a:endParaRPr lang="en-US" dirty="0"/>
          </a:p>
        </p:txBody>
      </p:sp>
      <p:sp>
        <p:nvSpPr>
          <p:cNvPr id="11" name="Date Placeholder 2">
            <a:extLst>
              <a:ext uri="{FF2B5EF4-FFF2-40B4-BE49-F238E27FC236}">
                <a16:creationId xmlns:a16="http://schemas.microsoft.com/office/drawing/2014/main" id="{BC49AAD5-F442-0DFF-0949-5A501B62E18C}"/>
              </a:ext>
            </a:extLst>
          </p:cNvPr>
          <p:cNvSpPr>
            <a:spLocks noGrp="1"/>
          </p:cNvSpPr>
          <p:nvPr>
            <p:ph type="dt" sz="half" idx="10"/>
          </p:nvPr>
        </p:nvSpPr>
        <p:spPr>
          <a:xfrm rot="16200000">
            <a:off x="10979925" y="998539"/>
            <a:ext cx="1904999" cy="365125"/>
          </a:xfrm>
        </p:spPr>
        <p:txBody>
          <a:bodyPr/>
          <a:lstStyle/>
          <a:p>
            <a:fld id="{C4E045B5-7CD6-4D68-B38B-9DC5A4CDEE05}" type="datetime1">
              <a:rPr lang="en-US" smtClean="0"/>
              <a:t>12-Oct-22</a:t>
            </a:fld>
            <a:endParaRPr lang="en-US" dirty="0"/>
          </a:p>
        </p:txBody>
      </p:sp>
      <p:sp>
        <p:nvSpPr>
          <p:cNvPr id="12" name="Slide Number Placeholder 7">
            <a:extLst>
              <a:ext uri="{FF2B5EF4-FFF2-40B4-BE49-F238E27FC236}">
                <a16:creationId xmlns:a16="http://schemas.microsoft.com/office/drawing/2014/main" id="{EEABCD82-1675-6CE5-19FE-2FA44F4BC8AB}"/>
              </a:ext>
            </a:extLst>
          </p:cNvPr>
          <p:cNvSpPr>
            <a:spLocks noGrp="1"/>
          </p:cNvSpPr>
          <p:nvPr>
            <p:ph type="sldNum" sz="quarter" idx="12"/>
          </p:nvPr>
        </p:nvSpPr>
        <p:spPr>
          <a:xfrm>
            <a:off x="11657610" y="6172200"/>
            <a:ext cx="549630" cy="593725"/>
          </a:xfrm>
        </p:spPr>
        <p:txBody>
          <a:bodyPr>
            <a:normAutofit/>
          </a:bodyPr>
          <a:lstStyle/>
          <a:p>
            <a:fld id="{7BA31737-66ED-4538-8E4A-5B6F08D0267E}" type="slidenum">
              <a:rPr lang="en-US" smtClean="0"/>
              <a:t>30</a:t>
            </a:fld>
            <a:endParaRPr lang="en-US" dirty="0"/>
          </a:p>
        </p:txBody>
      </p:sp>
    </p:spTree>
    <p:extLst>
      <p:ext uri="{BB962C8B-B14F-4D97-AF65-F5344CB8AC3E}">
        <p14:creationId xmlns:p14="http://schemas.microsoft.com/office/powerpoint/2010/main" val="53238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F2515-86A6-90CA-0E18-3F4D3020AD86}"/>
              </a:ext>
            </a:extLst>
          </p:cNvPr>
          <p:cNvSpPr>
            <a:spLocks noGrp="1"/>
          </p:cNvSpPr>
          <p:nvPr>
            <p:ph type="title"/>
          </p:nvPr>
        </p:nvSpPr>
        <p:spPr/>
        <p:txBody>
          <a:bodyPr>
            <a:normAutofit fontScale="90000"/>
          </a:bodyPr>
          <a:lstStyle/>
          <a:p>
            <a:r>
              <a:rPr lang="en-US" dirty="0"/>
              <a:t>Direction 3: Analyze convergence properties</a:t>
            </a:r>
          </a:p>
        </p:txBody>
      </p:sp>
      <p:sp>
        <p:nvSpPr>
          <p:cNvPr id="3" name="Content Placeholder 2">
            <a:extLst>
              <a:ext uri="{FF2B5EF4-FFF2-40B4-BE49-F238E27FC236}">
                <a16:creationId xmlns:a16="http://schemas.microsoft.com/office/drawing/2014/main" id="{F0E01535-BB8A-8B33-151C-B49B04EB584C}"/>
              </a:ext>
            </a:extLst>
          </p:cNvPr>
          <p:cNvSpPr>
            <a:spLocks noGrp="1"/>
          </p:cNvSpPr>
          <p:nvPr>
            <p:ph idx="1"/>
          </p:nvPr>
        </p:nvSpPr>
        <p:spPr/>
        <p:txBody>
          <a:bodyPr/>
          <a:lstStyle/>
          <a:p>
            <a:r>
              <a:rPr lang="en-US" dirty="0"/>
              <a:t>[SPECULATIVE]</a:t>
            </a:r>
          </a:p>
          <a:p>
            <a:r>
              <a:rPr lang="en-US" dirty="0"/>
              <a:t>O(log n) degree + O(log n) farthest path from center??</a:t>
            </a:r>
          </a:p>
          <a:p>
            <a:r>
              <a:rPr lang="en-US" dirty="0"/>
              <a:t>Number of alternate paths required to achieve (1-</a:t>
            </a:r>
            <a:r>
              <a:rPr lang="el-GR" dirty="0"/>
              <a:t>ε</a:t>
            </a:r>
            <a:r>
              <a:rPr lang="en-US" dirty="0"/>
              <a:t>) </a:t>
            </a:r>
            <a:r>
              <a:rPr lang="en-US" dirty="0" err="1"/>
              <a:t>recall@k</a:t>
            </a:r>
            <a:r>
              <a:rPr lang="en-US" dirty="0"/>
              <a:t>  is O(poly(k)/ (</a:t>
            </a:r>
            <a:r>
              <a:rPr lang="el-GR" dirty="0"/>
              <a:t>ε</a:t>
            </a:r>
            <a:r>
              <a:rPr lang="en-US" dirty="0"/>
              <a:t>*</a:t>
            </a:r>
            <a:r>
              <a:rPr lang="en-US" dirty="0" err="1"/>
              <a:t>g</a:t>
            </a:r>
            <a:r>
              <a:rPr lang="en-US" baseline="-25000" dirty="0" err="1"/>
              <a:t>k</a:t>
            </a:r>
            <a:r>
              <a:rPr lang="en-US" dirty="0"/>
              <a:t>)) where </a:t>
            </a:r>
            <a:r>
              <a:rPr lang="en-US" dirty="0" err="1"/>
              <a:t>g</a:t>
            </a:r>
            <a:r>
              <a:rPr lang="en-US" baseline="-25000" dirty="0" err="1"/>
              <a:t>k</a:t>
            </a:r>
            <a:r>
              <a:rPr lang="en-US" dirty="0"/>
              <a:t> is the gap between distance between  d(</a:t>
            </a:r>
            <a:r>
              <a:rPr lang="en-US" dirty="0" err="1"/>
              <a:t>q,v</a:t>
            </a:r>
            <a:r>
              <a:rPr lang="en-US" baseline="-25000" dirty="0" err="1"/>
              <a:t>k</a:t>
            </a:r>
            <a:r>
              <a:rPr lang="en-US" dirty="0"/>
              <a:t>) and d(q,v</a:t>
            </a:r>
            <a:r>
              <a:rPr lang="en-US" baseline="-25000" dirty="0"/>
              <a:t>k+1</a:t>
            </a:r>
            <a:r>
              <a:rPr lang="en-US" dirty="0"/>
              <a:t>) where v</a:t>
            </a:r>
            <a:r>
              <a:rPr lang="en-US" baseline="-25000" dirty="0"/>
              <a:t>i </a:t>
            </a:r>
            <a:r>
              <a:rPr lang="en-US" dirty="0"/>
              <a:t>is the i-</a:t>
            </a:r>
            <a:r>
              <a:rPr lang="en-US" dirty="0" err="1"/>
              <a:t>th</a:t>
            </a:r>
            <a:r>
              <a:rPr lang="en-US" dirty="0"/>
              <a:t> nearest point to q ?</a:t>
            </a:r>
          </a:p>
          <a:p>
            <a:r>
              <a:rPr lang="en-US" dirty="0"/>
              <a:t>Is recall stable under insertions and deletions?</a:t>
            </a:r>
          </a:p>
        </p:txBody>
      </p:sp>
      <p:sp>
        <p:nvSpPr>
          <p:cNvPr id="4" name="Date Placeholder 2">
            <a:extLst>
              <a:ext uri="{FF2B5EF4-FFF2-40B4-BE49-F238E27FC236}">
                <a16:creationId xmlns:a16="http://schemas.microsoft.com/office/drawing/2014/main" id="{6DD26CD2-41BA-FC61-A7A2-DDA322241667}"/>
              </a:ext>
            </a:extLst>
          </p:cNvPr>
          <p:cNvSpPr>
            <a:spLocks noGrp="1"/>
          </p:cNvSpPr>
          <p:nvPr>
            <p:ph type="dt" sz="half" idx="10"/>
          </p:nvPr>
        </p:nvSpPr>
        <p:spPr>
          <a:xfrm rot="16200000">
            <a:off x="10979925" y="998539"/>
            <a:ext cx="1904999" cy="365125"/>
          </a:xfrm>
        </p:spPr>
        <p:txBody>
          <a:bodyPr/>
          <a:lstStyle/>
          <a:p>
            <a:fld id="{C4E045B5-7CD6-4D68-B38B-9DC5A4CDEE05}" type="datetime1">
              <a:rPr lang="en-US" smtClean="0"/>
              <a:t>12-Oct-22</a:t>
            </a:fld>
            <a:endParaRPr lang="en-US" dirty="0"/>
          </a:p>
        </p:txBody>
      </p:sp>
      <p:sp>
        <p:nvSpPr>
          <p:cNvPr id="5" name="Slide Number Placeholder 7">
            <a:extLst>
              <a:ext uri="{FF2B5EF4-FFF2-40B4-BE49-F238E27FC236}">
                <a16:creationId xmlns:a16="http://schemas.microsoft.com/office/drawing/2014/main" id="{863223C6-8EC1-6B05-2B29-A5A451FEA8D6}"/>
              </a:ext>
            </a:extLst>
          </p:cNvPr>
          <p:cNvSpPr>
            <a:spLocks noGrp="1"/>
          </p:cNvSpPr>
          <p:nvPr>
            <p:ph type="sldNum" sz="quarter" idx="12"/>
          </p:nvPr>
        </p:nvSpPr>
        <p:spPr>
          <a:xfrm>
            <a:off x="11657610" y="6172200"/>
            <a:ext cx="549630" cy="593725"/>
          </a:xfrm>
        </p:spPr>
        <p:txBody>
          <a:bodyPr>
            <a:normAutofit/>
          </a:bodyPr>
          <a:lstStyle/>
          <a:p>
            <a:fld id="{7BA31737-66ED-4538-8E4A-5B6F08D0267E}" type="slidenum">
              <a:rPr lang="en-US" smtClean="0"/>
              <a:t>31</a:t>
            </a:fld>
            <a:endParaRPr lang="en-US" dirty="0"/>
          </a:p>
        </p:txBody>
      </p:sp>
    </p:spTree>
    <p:extLst>
      <p:ext uri="{BB962C8B-B14F-4D97-AF65-F5344CB8AC3E}">
        <p14:creationId xmlns:p14="http://schemas.microsoft.com/office/powerpoint/2010/main" val="106765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D8395-2618-3FCC-CBA3-12A29AAEDAD2}"/>
              </a:ext>
            </a:extLst>
          </p:cNvPr>
          <p:cNvSpPr>
            <a:spLocks noGrp="1"/>
          </p:cNvSpPr>
          <p:nvPr>
            <p:ph type="title"/>
          </p:nvPr>
        </p:nvSpPr>
        <p:spPr/>
        <p:txBody>
          <a:bodyPr>
            <a:normAutofit fontScale="90000"/>
          </a:bodyPr>
          <a:lstStyle/>
          <a:p>
            <a:r>
              <a:rPr lang="en-US" dirty="0"/>
              <a:t>Direction 4: Linearizability and crash recovery</a:t>
            </a:r>
          </a:p>
        </p:txBody>
      </p:sp>
      <p:sp>
        <p:nvSpPr>
          <p:cNvPr id="3" name="Content Placeholder 2">
            <a:extLst>
              <a:ext uri="{FF2B5EF4-FFF2-40B4-BE49-F238E27FC236}">
                <a16:creationId xmlns:a16="http://schemas.microsoft.com/office/drawing/2014/main" id="{898ED5AC-767B-037D-3768-C433AF168CD5}"/>
              </a:ext>
            </a:extLst>
          </p:cNvPr>
          <p:cNvSpPr>
            <a:spLocks noGrp="1"/>
          </p:cNvSpPr>
          <p:nvPr>
            <p:ph idx="1"/>
          </p:nvPr>
        </p:nvSpPr>
        <p:spPr>
          <a:xfrm>
            <a:off x="1261871" y="1429038"/>
            <a:ext cx="9434883" cy="4751100"/>
          </a:xfrm>
        </p:spPr>
        <p:txBody>
          <a:bodyPr>
            <a:normAutofit/>
          </a:bodyPr>
          <a:lstStyle/>
          <a:p>
            <a:r>
              <a:rPr lang="en-US" sz="2000" dirty="0"/>
              <a:t>Premise: Graph index asynchronously updated by inserts/deletes and looked up by searches</a:t>
            </a:r>
          </a:p>
          <a:p>
            <a:endParaRPr lang="en-US" sz="2000" dirty="0"/>
          </a:p>
          <a:p>
            <a:r>
              <a:rPr lang="en-US" sz="2000" dirty="0"/>
              <a:t>Questions:</a:t>
            </a:r>
          </a:p>
          <a:p>
            <a:pPr lvl="1"/>
            <a:r>
              <a:rPr lang="en-US" sz="2000" dirty="0"/>
              <a:t>Can we linearize concurrent operations to the graph index?</a:t>
            </a:r>
          </a:p>
          <a:p>
            <a:pPr lvl="1"/>
            <a:r>
              <a:rPr lang="en-US" sz="2000" dirty="0"/>
              <a:t>Can we take periodic snapshots so we can recover from crashes?</a:t>
            </a:r>
          </a:p>
          <a:p>
            <a:endParaRPr lang="en-US" sz="2000" dirty="0"/>
          </a:p>
          <a:p>
            <a:r>
              <a:rPr lang="en-US" sz="2000" dirty="0"/>
              <a:t>Connections to work on streaming graph indices, e.g., functional data structures for graphs using Aspen [Dhulipala, Blelloch and Shun, PLDI’19] </a:t>
            </a:r>
          </a:p>
        </p:txBody>
      </p:sp>
      <p:sp>
        <p:nvSpPr>
          <p:cNvPr id="6" name="Date Placeholder 2">
            <a:extLst>
              <a:ext uri="{FF2B5EF4-FFF2-40B4-BE49-F238E27FC236}">
                <a16:creationId xmlns:a16="http://schemas.microsoft.com/office/drawing/2014/main" id="{4F58E255-B68D-A404-67A6-6ABD80CE1E8E}"/>
              </a:ext>
            </a:extLst>
          </p:cNvPr>
          <p:cNvSpPr>
            <a:spLocks noGrp="1"/>
          </p:cNvSpPr>
          <p:nvPr>
            <p:ph type="dt" sz="half" idx="10"/>
          </p:nvPr>
        </p:nvSpPr>
        <p:spPr>
          <a:xfrm rot="16200000">
            <a:off x="10979925" y="998539"/>
            <a:ext cx="1904999" cy="365125"/>
          </a:xfrm>
        </p:spPr>
        <p:txBody>
          <a:bodyPr/>
          <a:lstStyle/>
          <a:p>
            <a:fld id="{C4E045B5-7CD6-4D68-B38B-9DC5A4CDEE05}" type="datetime1">
              <a:rPr lang="en-US" smtClean="0"/>
              <a:t>12-Oct-22</a:t>
            </a:fld>
            <a:endParaRPr lang="en-US" dirty="0"/>
          </a:p>
        </p:txBody>
      </p:sp>
      <p:sp>
        <p:nvSpPr>
          <p:cNvPr id="7" name="Slide Number Placeholder 7">
            <a:extLst>
              <a:ext uri="{FF2B5EF4-FFF2-40B4-BE49-F238E27FC236}">
                <a16:creationId xmlns:a16="http://schemas.microsoft.com/office/drawing/2014/main" id="{E2706005-8CB7-DBF2-CFF6-117B08F6F782}"/>
              </a:ext>
            </a:extLst>
          </p:cNvPr>
          <p:cNvSpPr>
            <a:spLocks noGrp="1"/>
          </p:cNvSpPr>
          <p:nvPr>
            <p:ph type="sldNum" sz="quarter" idx="12"/>
          </p:nvPr>
        </p:nvSpPr>
        <p:spPr>
          <a:xfrm>
            <a:off x="11657610" y="6172200"/>
            <a:ext cx="549630" cy="593725"/>
          </a:xfrm>
        </p:spPr>
        <p:txBody>
          <a:bodyPr>
            <a:normAutofit/>
          </a:bodyPr>
          <a:lstStyle/>
          <a:p>
            <a:fld id="{7BA31737-66ED-4538-8E4A-5B6F08D0267E}" type="slidenum">
              <a:rPr lang="en-US" smtClean="0"/>
              <a:t>32</a:t>
            </a:fld>
            <a:endParaRPr lang="en-US" dirty="0"/>
          </a:p>
        </p:txBody>
      </p:sp>
    </p:spTree>
    <p:extLst>
      <p:ext uri="{BB962C8B-B14F-4D97-AF65-F5344CB8AC3E}">
        <p14:creationId xmlns:p14="http://schemas.microsoft.com/office/powerpoint/2010/main" val="3042325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82B2-8AFD-9723-9648-F1935DAC8549}"/>
              </a:ext>
            </a:extLst>
          </p:cNvPr>
          <p:cNvSpPr>
            <a:spLocks noGrp="1"/>
          </p:cNvSpPr>
          <p:nvPr>
            <p:ph type="title"/>
          </p:nvPr>
        </p:nvSpPr>
        <p:spPr/>
        <p:txBody>
          <a:bodyPr>
            <a:normAutofit fontScale="90000"/>
          </a:bodyPr>
          <a:lstStyle/>
          <a:p>
            <a:r>
              <a:rPr lang="en-US" dirty="0"/>
              <a:t>Direction 5:  Trillion-node graphs</a:t>
            </a:r>
          </a:p>
        </p:txBody>
      </p:sp>
      <p:sp>
        <p:nvSpPr>
          <p:cNvPr id="3" name="Content Placeholder 2">
            <a:extLst>
              <a:ext uri="{FF2B5EF4-FFF2-40B4-BE49-F238E27FC236}">
                <a16:creationId xmlns:a16="http://schemas.microsoft.com/office/drawing/2014/main" id="{CC25E893-4787-B97F-635E-D0DDCE199464}"/>
              </a:ext>
            </a:extLst>
          </p:cNvPr>
          <p:cNvSpPr>
            <a:spLocks noGrp="1"/>
          </p:cNvSpPr>
          <p:nvPr>
            <p:ph idx="1"/>
          </p:nvPr>
        </p:nvSpPr>
        <p:spPr/>
        <p:txBody>
          <a:bodyPr>
            <a:normAutofit/>
          </a:bodyPr>
          <a:lstStyle/>
          <a:p>
            <a:r>
              <a:rPr lang="en-US" sz="2000" dirty="0"/>
              <a:t>Search complexity of graph indices scales sub-linearly with size of indices.</a:t>
            </a:r>
          </a:p>
          <a:p>
            <a:r>
              <a:rPr lang="en-US" sz="2000" dirty="0"/>
              <a:t>Searching 1X 1B DiskANN index much more efficient than 10X 100M indices.</a:t>
            </a:r>
          </a:p>
          <a:p>
            <a:endParaRPr lang="en-US" sz="2000" dirty="0"/>
          </a:p>
          <a:p>
            <a:r>
              <a:rPr lang="en-US" sz="2000" dirty="0"/>
              <a:t>Can we extend this behavior to trillion-point graphs using fault-tolerant distributed memory machines?</a:t>
            </a:r>
          </a:p>
        </p:txBody>
      </p:sp>
      <p:sp>
        <p:nvSpPr>
          <p:cNvPr id="4" name="Date Placeholder 2">
            <a:extLst>
              <a:ext uri="{FF2B5EF4-FFF2-40B4-BE49-F238E27FC236}">
                <a16:creationId xmlns:a16="http://schemas.microsoft.com/office/drawing/2014/main" id="{93E62176-B76A-68DD-A0AB-B86666F81C38}"/>
              </a:ext>
            </a:extLst>
          </p:cNvPr>
          <p:cNvSpPr>
            <a:spLocks noGrp="1"/>
          </p:cNvSpPr>
          <p:nvPr>
            <p:ph type="dt" sz="half" idx="10"/>
          </p:nvPr>
        </p:nvSpPr>
        <p:spPr>
          <a:xfrm rot="16200000">
            <a:off x="10979925" y="998539"/>
            <a:ext cx="1904999" cy="365125"/>
          </a:xfrm>
        </p:spPr>
        <p:txBody>
          <a:bodyPr/>
          <a:lstStyle/>
          <a:p>
            <a:fld id="{C4E045B5-7CD6-4D68-B38B-9DC5A4CDEE05}" type="datetime1">
              <a:rPr lang="en-US" smtClean="0"/>
              <a:t>12-Oct-22</a:t>
            </a:fld>
            <a:endParaRPr lang="en-US" dirty="0"/>
          </a:p>
        </p:txBody>
      </p:sp>
      <p:sp>
        <p:nvSpPr>
          <p:cNvPr id="5" name="Slide Number Placeholder 7">
            <a:extLst>
              <a:ext uri="{FF2B5EF4-FFF2-40B4-BE49-F238E27FC236}">
                <a16:creationId xmlns:a16="http://schemas.microsoft.com/office/drawing/2014/main" id="{5AC7A5B4-731C-8C02-C845-3F280035C34C}"/>
              </a:ext>
            </a:extLst>
          </p:cNvPr>
          <p:cNvSpPr>
            <a:spLocks noGrp="1"/>
          </p:cNvSpPr>
          <p:nvPr>
            <p:ph type="sldNum" sz="quarter" idx="12"/>
          </p:nvPr>
        </p:nvSpPr>
        <p:spPr>
          <a:xfrm>
            <a:off x="11657610" y="6172200"/>
            <a:ext cx="549630" cy="593725"/>
          </a:xfrm>
        </p:spPr>
        <p:txBody>
          <a:bodyPr>
            <a:normAutofit/>
          </a:bodyPr>
          <a:lstStyle/>
          <a:p>
            <a:fld id="{7BA31737-66ED-4538-8E4A-5B6F08D0267E}" type="slidenum">
              <a:rPr lang="en-US" smtClean="0"/>
              <a:t>33</a:t>
            </a:fld>
            <a:endParaRPr lang="en-US" dirty="0"/>
          </a:p>
        </p:txBody>
      </p:sp>
    </p:spTree>
    <p:extLst>
      <p:ext uri="{BB962C8B-B14F-4D97-AF65-F5344CB8AC3E}">
        <p14:creationId xmlns:p14="http://schemas.microsoft.com/office/powerpoint/2010/main" val="2854255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FE24-4CCF-0ACC-C53B-6711E6F1FBD4}"/>
              </a:ext>
            </a:extLst>
          </p:cNvPr>
          <p:cNvSpPr>
            <a:spLocks noGrp="1"/>
          </p:cNvSpPr>
          <p:nvPr>
            <p:ph type="title"/>
          </p:nvPr>
        </p:nvSpPr>
        <p:spPr/>
        <p:txBody>
          <a:bodyPr>
            <a:normAutofit fontScale="90000"/>
          </a:bodyPr>
          <a:lstStyle/>
          <a:p>
            <a:r>
              <a:rPr lang="en-US" dirty="0"/>
              <a:t>Direction 6: jointly train embeddings + ANNS </a:t>
            </a:r>
          </a:p>
        </p:txBody>
      </p:sp>
      <p:sp>
        <p:nvSpPr>
          <p:cNvPr id="3" name="Content Placeholder 2">
            <a:extLst>
              <a:ext uri="{FF2B5EF4-FFF2-40B4-BE49-F238E27FC236}">
                <a16:creationId xmlns:a16="http://schemas.microsoft.com/office/drawing/2014/main" id="{54533D3E-4EE3-4EC0-5F52-D9338F18E12A}"/>
              </a:ext>
            </a:extLst>
          </p:cNvPr>
          <p:cNvSpPr>
            <a:spLocks noGrp="1"/>
          </p:cNvSpPr>
          <p:nvPr>
            <p:ph idx="1"/>
          </p:nvPr>
        </p:nvSpPr>
        <p:spPr>
          <a:xfrm>
            <a:off x="1261872" y="1429038"/>
            <a:ext cx="9049570" cy="4751100"/>
          </a:xfrm>
        </p:spPr>
        <p:txBody>
          <a:bodyPr/>
          <a:lstStyle/>
          <a:p>
            <a:r>
              <a:rPr lang="en-US" dirty="0"/>
              <a:t>Current paradigm: Train embeddings for the dataset and later index the embeddings</a:t>
            </a:r>
          </a:p>
          <a:p>
            <a:endParaRPr lang="en-US" dirty="0"/>
          </a:p>
          <a:p>
            <a:r>
              <a:rPr lang="en-US" dirty="0"/>
              <a:t>Question: Can joint training of embedding + ANNS lead to both better relevance and query efficiency</a:t>
            </a:r>
          </a:p>
          <a:p>
            <a:endParaRPr lang="en-US" dirty="0"/>
          </a:p>
          <a:p>
            <a:r>
              <a:rPr lang="en-US" dirty="0"/>
              <a:t>Prior work on joint learning of hashing and clustering based ANNS along with embeddings: (BLISS?) Distill-VQ</a:t>
            </a:r>
          </a:p>
          <a:p>
            <a:endParaRPr lang="en-US" dirty="0"/>
          </a:p>
        </p:txBody>
      </p:sp>
    </p:spTree>
    <p:extLst>
      <p:ext uri="{BB962C8B-B14F-4D97-AF65-F5344CB8AC3E}">
        <p14:creationId xmlns:p14="http://schemas.microsoft.com/office/powerpoint/2010/main" val="3562353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4611C-1CB8-4238-8102-AAFB3E9502D6}"/>
              </a:ext>
            </a:extLst>
          </p:cNvPr>
          <p:cNvSpPr>
            <a:spLocks noGrp="1"/>
          </p:cNvSpPr>
          <p:nvPr>
            <p:ph type="title"/>
          </p:nvPr>
        </p:nvSpPr>
        <p:spPr>
          <a:xfrm>
            <a:off x="640074" y="610176"/>
            <a:ext cx="11017536" cy="4974724"/>
          </a:xfrm>
        </p:spPr>
        <p:txBody>
          <a:bodyPr>
            <a:normAutofit/>
          </a:bodyPr>
          <a:lstStyle/>
          <a:p>
            <a:r>
              <a:rPr lang="en-US" sz="3600" dirty="0">
                <a:latin typeface="Consolas" panose="020B0609020204030204" pitchFamily="49" charset="0"/>
                <a:hlinkClick r:id="rId3"/>
              </a:rPr>
              <a:t>https://github.com/Microsoft/DiskANN</a:t>
            </a:r>
            <a:br>
              <a:rPr lang="en-US" sz="3600" dirty="0">
                <a:latin typeface="Consolas" panose="020B0609020204030204" pitchFamily="49" charset="0"/>
              </a:rPr>
            </a:br>
            <a:br>
              <a:rPr lang="en-US" sz="3600" dirty="0">
                <a:latin typeface="Consolas" panose="020B0609020204030204" pitchFamily="49" charset="0"/>
              </a:rPr>
            </a:br>
            <a:r>
              <a:rPr lang="en-US" sz="3600" dirty="0">
                <a:latin typeface="Consolas" panose="020B0609020204030204" pitchFamily="49" charset="0"/>
                <a:hlinkClick r:id="rId4"/>
              </a:rPr>
              <a:t>https://big-ann-benchmarks.com</a:t>
            </a:r>
            <a:br>
              <a:rPr lang="en-US" sz="3600" dirty="0">
                <a:latin typeface="Consolas" panose="020B0609020204030204" pitchFamily="49" charset="0"/>
              </a:rPr>
            </a:br>
            <a:br>
              <a:rPr lang="en-US" sz="3600" dirty="0">
                <a:latin typeface="Consolas" panose="020B0609020204030204" pitchFamily="49" charset="0"/>
              </a:rPr>
            </a:br>
            <a:br>
              <a:rPr lang="en-US" sz="3600" dirty="0">
                <a:latin typeface="Consolas" panose="020B0609020204030204" pitchFamily="49" charset="0"/>
              </a:rPr>
            </a:br>
            <a:endParaRPr lang="en-US" sz="3600" dirty="0">
              <a:latin typeface="Consolas" panose="020B0609020204030204" pitchFamily="49" charset="0"/>
            </a:endParaRPr>
          </a:p>
        </p:txBody>
      </p:sp>
      <p:sp>
        <p:nvSpPr>
          <p:cNvPr id="4" name="Date Placeholder 3">
            <a:extLst>
              <a:ext uri="{FF2B5EF4-FFF2-40B4-BE49-F238E27FC236}">
                <a16:creationId xmlns:a16="http://schemas.microsoft.com/office/drawing/2014/main" id="{E705413E-5A2A-4C56-87D1-DD41515F27CC}"/>
              </a:ext>
            </a:extLst>
          </p:cNvPr>
          <p:cNvSpPr>
            <a:spLocks noGrp="1"/>
          </p:cNvSpPr>
          <p:nvPr>
            <p:ph type="dt" sz="half" idx="10"/>
          </p:nvPr>
        </p:nvSpPr>
        <p:spPr/>
        <p:txBody>
          <a:bodyPr/>
          <a:lstStyle/>
          <a:p>
            <a:fld id="{6CFC3122-6BFF-4E3F-8915-CF75D60A64FA}" type="datetime1">
              <a:rPr lang="en-US" smtClean="0"/>
              <a:t>12-Oct-22</a:t>
            </a:fld>
            <a:endParaRPr lang="en-US"/>
          </a:p>
        </p:txBody>
      </p:sp>
      <p:sp>
        <p:nvSpPr>
          <p:cNvPr id="6" name="Slide Number Placeholder 5">
            <a:extLst>
              <a:ext uri="{FF2B5EF4-FFF2-40B4-BE49-F238E27FC236}">
                <a16:creationId xmlns:a16="http://schemas.microsoft.com/office/drawing/2014/main" id="{7C439209-28F6-4491-A99B-9005A08B233E}"/>
              </a:ext>
            </a:extLst>
          </p:cNvPr>
          <p:cNvSpPr>
            <a:spLocks noGrp="1"/>
          </p:cNvSpPr>
          <p:nvPr>
            <p:ph type="sldNum" sz="quarter" idx="12"/>
          </p:nvPr>
        </p:nvSpPr>
        <p:spPr/>
        <p:txBody>
          <a:bodyPr>
            <a:normAutofit/>
          </a:bodyPr>
          <a:lstStyle/>
          <a:p>
            <a:fld id="{7BA31737-66ED-4538-8E4A-5B6F08D0267E}" type="slidenum">
              <a:rPr lang="en-US" smtClean="0"/>
              <a:t>35</a:t>
            </a:fld>
            <a:endParaRPr lang="en-US"/>
          </a:p>
        </p:txBody>
      </p:sp>
    </p:spTree>
    <p:extLst>
      <p:ext uri="{BB962C8B-B14F-4D97-AF65-F5344CB8AC3E}">
        <p14:creationId xmlns:p14="http://schemas.microsoft.com/office/powerpoint/2010/main" val="551433063"/>
      </p:ext>
    </p:extLst>
  </p:cSld>
  <p:clrMapOvr>
    <a:masterClrMapping/>
  </p:clrMapOvr>
  <mc:AlternateContent xmlns:mc="http://schemas.openxmlformats.org/markup-compatibility/2006" xmlns:p14="http://schemas.microsoft.com/office/powerpoint/2010/main">
    <mc:Choice Requires="p14">
      <p:transition spd="slow" p14:dur="2000" advTm="48763"/>
    </mc:Choice>
    <mc:Fallback xmlns="">
      <p:transition spd="slow" advTm="4876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B06C9798-F513-4A9D-8BFE-E0FCD7E74C9A}"/>
              </a:ext>
            </a:extLst>
          </p:cNvPr>
          <p:cNvGrpSpPr/>
          <p:nvPr/>
        </p:nvGrpSpPr>
        <p:grpSpPr>
          <a:xfrm>
            <a:off x="1446109" y="1487722"/>
            <a:ext cx="5030163" cy="778373"/>
            <a:chOff x="1587425" y="2362198"/>
            <a:chExt cx="5030163" cy="778373"/>
          </a:xfrm>
        </p:grpSpPr>
        <p:grpSp>
          <p:nvGrpSpPr>
            <p:cNvPr id="32" name="Group 31">
              <a:extLst>
                <a:ext uri="{FF2B5EF4-FFF2-40B4-BE49-F238E27FC236}">
                  <a16:creationId xmlns:a16="http://schemas.microsoft.com/office/drawing/2014/main" id="{BA5CAEE9-FA25-451F-BEAD-6A13426C76B2}"/>
                </a:ext>
              </a:extLst>
            </p:cNvPr>
            <p:cNvGrpSpPr/>
            <p:nvPr/>
          </p:nvGrpSpPr>
          <p:grpSpPr>
            <a:xfrm>
              <a:off x="1587425" y="2362198"/>
              <a:ext cx="5030163" cy="778373"/>
              <a:chOff x="2093298" y="2738005"/>
              <a:chExt cx="5030163" cy="778373"/>
            </a:xfrm>
          </p:grpSpPr>
          <p:sp>
            <p:nvSpPr>
              <p:cNvPr id="5" name="Rectangle: Single Corner Snipped 4">
                <a:extLst>
                  <a:ext uri="{FF2B5EF4-FFF2-40B4-BE49-F238E27FC236}">
                    <a16:creationId xmlns:a16="http://schemas.microsoft.com/office/drawing/2014/main" id="{7EA5B24D-EA25-4391-B615-C6530544A502}"/>
                  </a:ext>
                </a:extLst>
              </p:cNvPr>
              <p:cNvSpPr/>
              <p:nvPr/>
            </p:nvSpPr>
            <p:spPr>
              <a:xfrm flipH="1">
                <a:off x="2093298" y="2738005"/>
                <a:ext cx="724619" cy="713117"/>
              </a:xfrm>
              <a:prstGeom prst="snip1Rect">
                <a:avLst>
                  <a:gd name="adj" fmla="val 3763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rPr>
                  <a:t>Obj</a:t>
                </a:r>
              </a:p>
            </p:txBody>
          </p:sp>
          <p:sp>
            <p:nvSpPr>
              <p:cNvPr id="27" name="Oval 26">
                <a:extLst>
                  <a:ext uri="{FF2B5EF4-FFF2-40B4-BE49-F238E27FC236}">
                    <a16:creationId xmlns:a16="http://schemas.microsoft.com/office/drawing/2014/main" id="{510BF5EB-FF84-4B2D-90A0-0671AEFE7654}"/>
                  </a:ext>
                </a:extLst>
              </p:cNvPr>
              <p:cNvSpPr/>
              <p:nvPr/>
            </p:nvSpPr>
            <p:spPr>
              <a:xfrm>
                <a:off x="7027606" y="3416957"/>
                <a:ext cx="95855" cy="994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9" name="Straight Arrow Connector 28">
                <a:extLst>
                  <a:ext uri="{FF2B5EF4-FFF2-40B4-BE49-F238E27FC236}">
                    <a16:creationId xmlns:a16="http://schemas.microsoft.com/office/drawing/2014/main" id="{1D5E3A1B-32CC-4603-9B52-0427810FABD7}"/>
                  </a:ext>
                </a:extLst>
              </p:cNvPr>
              <p:cNvCxnSpPr>
                <a:cxnSpLocks/>
              </p:cNvCxnSpPr>
              <p:nvPr/>
            </p:nvCxnSpPr>
            <p:spPr>
              <a:xfrm>
                <a:off x="2803169" y="3454161"/>
                <a:ext cx="4253933" cy="11710"/>
              </a:xfrm>
              <a:prstGeom prst="straightConnector1">
                <a:avLst/>
              </a:prstGeom>
              <a:ln>
                <a:solidFill>
                  <a:schemeClr val="tx1"/>
                </a:solidFill>
                <a:prstDash val="dash"/>
                <a:tailEnd type="triangle" w="med" len="lg"/>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D27A0294-7724-4961-9DD5-FF1B0C2D46DE}"/>
                </a:ext>
              </a:extLst>
            </p:cNvPr>
            <p:cNvSpPr txBox="1"/>
            <p:nvPr/>
          </p:nvSpPr>
          <p:spPr>
            <a:xfrm>
              <a:off x="3554895" y="2621813"/>
              <a:ext cx="1051891" cy="461665"/>
            </a:xfrm>
            <a:prstGeom prst="rect">
              <a:avLst/>
            </a:prstGeom>
            <a:noFill/>
          </p:spPr>
          <p:txBody>
            <a:bodyPr wrap="none" rtlCol="0">
              <a:spAutoFit/>
            </a:bodyPr>
            <a:lstStyle/>
            <a:p>
              <a:r>
                <a:rPr lang="en-US" sz="2400" dirty="0">
                  <a:latin typeface="+mj-lt"/>
                </a:rPr>
                <a:t>Embed</a:t>
              </a:r>
            </a:p>
          </p:txBody>
        </p:sp>
      </p:grpSp>
      <p:sp>
        <p:nvSpPr>
          <p:cNvPr id="2" name="Title 1">
            <a:extLst>
              <a:ext uri="{FF2B5EF4-FFF2-40B4-BE49-F238E27FC236}">
                <a16:creationId xmlns:a16="http://schemas.microsoft.com/office/drawing/2014/main" id="{73D21B95-4750-4DCD-9AA9-A9D738A9FF64}"/>
              </a:ext>
            </a:extLst>
          </p:cNvPr>
          <p:cNvSpPr>
            <a:spLocks noGrp="1"/>
          </p:cNvSpPr>
          <p:nvPr>
            <p:ph type="title"/>
          </p:nvPr>
        </p:nvSpPr>
        <p:spPr/>
        <p:txBody>
          <a:bodyPr>
            <a:normAutofit fontScale="90000"/>
          </a:bodyPr>
          <a:lstStyle/>
          <a:p>
            <a:r>
              <a:rPr lang="en-US" dirty="0"/>
              <a:t>Semantic search using ANNS for Retrieval</a:t>
            </a:r>
            <a:endParaRPr lang="en-US" sz="5400" dirty="0"/>
          </a:p>
        </p:txBody>
      </p:sp>
      <p:sp>
        <p:nvSpPr>
          <p:cNvPr id="4" name="Date Placeholder 3">
            <a:extLst>
              <a:ext uri="{FF2B5EF4-FFF2-40B4-BE49-F238E27FC236}">
                <a16:creationId xmlns:a16="http://schemas.microsoft.com/office/drawing/2014/main" id="{A21D0CE2-ABDE-4DC2-A6BE-5AA37E82759B}"/>
              </a:ext>
            </a:extLst>
          </p:cNvPr>
          <p:cNvSpPr>
            <a:spLocks noGrp="1"/>
          </p:cNvSpPr>
          <p:nvPr>
            <p:ph type="dt" sz="half" idx="10"/>
          </p:nvPr>
        </p:nvSpPr>
        <p:spPr/>
        <p:txBody>
          <a:bodyPr/>
          <a:lstStyle/>
          <a:p>
            <a:fld id="{9C49B7A6-39A2-4D6B-BF18-27EA3B1AC6B5}" type="datetime1">
              <a:rPr lang="en-US" smtClean="0"/>
              <a:t>12-Oct-22</a:t>
            </a:fld>
            <a:endParaRPr lang="en-US"/>
          </a:p>
        </p:txBody>
      </p:sp>
      <p:sp>
        <p:nvSpPr>
          <p:cNvPr id="7" name="Slide Number Placeholder 6">
            <a:extLst>
              <a:ext uri="{FF2B5EF4-FFF2-40B4-BE49-F238E27FC236}">
                <a16:creationId xmlns:a16="http://schemas.microsoft.com/office/drawing/2014/main" id="{0A65D794-DD06-4A1F-9C14-69AB33438DC1}"/>
              </a:ext>
            </a:extLst>
          </p:cNvPr>
          <p:cNvSpPr>
            <a:spLocks noGrp="1"/>
          </p:cNvSpPr>
          <p:nvPr>
            <p:ph type="sldNum" sz="quarter" idx="12"/>
          </p:nvPr>
        </p:nvSpPr>
        <p:spPr/>
        <p:txBody>
          <a:bodyPr>
            <a:normAutofit/>
          </a:bodyPr>
          <a:lstStyle/>
          <a:p>
            <a:fld id="{7BA31737-66ED-4538-8E4A-5B6F08D0267E}" type="slidenum">
              <a:rPr lang="en-US" smtClean="0"/>
              <a:t>4</a:t>
            </a:fld>
            <a:endParaRPr lang="en-US"/>
          </a:p>
        </p:txBody>
      </p:sp>
      <p:grpSp>
        <p:nvGrpSpPr>
          <p:cNvPr id="25" name="Group 24">
            <a:extLst>
              <a:ext uri="{FF2B5EF4-FFF2-40B4-BE49-F238E27FC236}">
                <a16:creationId xmlns:a16="http://schemas.microsoft.com/office/drawing/2014/main" id="{2F4E98B4-013C-4109-B5CE-0C1E081B557D}"/>
              </a:ext>
            </a:extLst>
          </p:cNvPr>
          <p:cNvGrpSpPr/>
          <p:nvPr/>
        </p:nvGrpSpPr>
        <p:grpSpPr>
          <a:xfrm>
            <a:off x="4079718" y="1296644"/>
            <a:ext cx="4424516" cy="3218481"/>
            <a:chOff x="5552768" y="2458220"/>
            <a:chExt cx="4424516" cy="3640238"/>
          </a:xfrm>
        </p:grpSpPr>
        <p:cxnSp>
          <p:nvCxnSpPr>
            <p:cNvPr id="14" name="Straight Arrow Connector 13">
              <a:extLst>
                <a:ext uri="{FF2B5EF4-FFF2-40B4-BE49-F238E27FC236}">
                  <a16:creationId xmlns:a16="http://schemas.microsoft.com/office/drawing/2014/main" id="{A4BC9147-4FA8-4B5F-AE96-69E970318654}"/>
                </a:ext>
              </a:extLst>
            </p:cNvPr>
            <p:cNvCxnSpPr>
              <a:cxnSpLocks/>
            </p:cNvCxnSpPr>
            <p:nvPr/>
          </p:nvCxnSpPr>
          <p:spPr>
            <a:xfrm flipV="1">
              <a:off x="6142695" y="3104532"/>
              <a:ext cx="3510117" cy="2315498"/>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5E5966D-425B-4E5F-BD22-8844BBD6580A}"/>
                </a:ext>
              </a:extLst>
            </p:cNvPr>
            <p:cNvCxnSpPr>
              <a:cxnSpLocks/>
            </p:cNvCxnSpPr>
            <p:nvPr/>
          </p:nvCxnSpPr>
          <p:spPr>
            <a:xfrm>
              <a:off x="5552768" y="4328652"/>
              <a:ext cx="4424516" cy="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F890C16-8C6B-4674-B81E-BE97A1856359}"/>
                </a:ext>
              </a:extLst>
            </p:cNvPr>
            <p:cNvCxnSpPr>
              <a:cxnSpLocks/>
            </p:cNvCxnSpPr>
            <p:nvPr/>
          </p:nvCxnSpPr>
          <p:spPr>
            <a:xfrm flipV="1">
              <a:off x="7809273" y="2458220"/>
              <a:ext cx="0" cy="3640238"/>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33" name="Rectangle: Single Corner Snipped 32">
            <a:extLst>
              <a:ext uri="{FF2B5EF4-FFF2-40B4-BE49-F238E27FC236}">
                <a16:creationId xmlns:a16="http://schemas.microsoft.com/office/drawing/2014/main" id="{E16E2A92-AC0B-48C7-B17F-57235EF46DA2}"/>
              </a:ext>
            </a:extLst>
          </p:cNvPr>
          <p:cNvSpPr/>
          <p:nvPr/>
        </p:nvSpPr>
        <p:spPr>
          <a:xfrm flipH="1">
            <a:off x="1613717" y="1640122"/>
            <a:ext cx="724619" cy="713117"/>
          </a:xfrm>
          <a:prstGeom prst="snip1Rect">
            <a:avLst>
              <a:gd name="adj" fmla="val 3763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mj-lt"/>
              </a:rPr>
              <a:t>Doc </a:t>
            </a:r>
          </a:p>
        </p:txBody>
      </p:sp>
      <p:sp>
        <p:nvSpPr>
          <p:cNvPr id="34" name="Rectangle: Single Corner Snipped 33">
            <a:extLst>
              <a:ext uri="{FF2B5EF4-FFF2-40B4-BE49-F238E27FC236}">
                <a16:creationId xmlns:a16="http://schemas.microsoft.com/office/drawing/2014/main" id="{C4EE7AB5-E639-4DD8-B2DC-B7B70E2CE2B3}"/>
              </a:ext>
            </a:extLst>
          </p:cNvPr>
          <p:cNvSpPr/>
          <p:nvPr/>
        </p:nvSpPr>
        <p:spPr>
          <a:xfrm flipH="1">
            <a:off x="1766117" y="1792522"/>
            <a:ext cx="724619" cy="713117"/>
          </a:xfrm>
          <a:prstGeom prst="snip1Rect">
            <a:avLst>
              <a:gd name="adj" fmla="val 3763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mj-lt"/>
              </a:rPr>
              <a:t>Doc </a:t>
            </a:r>
          </a:p>
        </p:txBody>
      </p:sp>
      <p:sp>
        <p:nvSpPr>
          <p:cNvPr id="35" name="Rectangle: Single Corner Snipped 34">
            <a:extLst>
              <a:ext uri="{FF2B5EF4-FFF2-40B4-BE49-F238E27FC236}">
                <a16:creationId xmlns:a16="http://schemas.microsoft.com/office/drawing/2014/main" id="{A5FE76F6-186E-4A12-90E6-8944E66E1D8C}"/>
              </a:ext>
            </a:extLst>
          </p:cNvPr>
          <p:cNvSpPr/>
          <p:nvPr/>
        </p:nvSpPr>
        <p:spPr>
          <a:xfrm flipH="1">
            <a:off x="1918517" y="1944922"/>
            <a:ext cx="724619" cy="713117"/>
          </a:xfrm>
          <a:prstGeom prst="snip1Rect">
            <a:avLst>
              <a:gd name="adj" fmla="val 3763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mj-lt"/>
              </a:rPr>
              <a:t>Doc </a:t>
            </a:r>
          </a:p>
        </p:txBody>
      </p:sp>
      <p:sp>
        <p:nvSpPr>
          <p:cNvPr id="36" name="Rectangle: Single Corner Snipped 35">
            <a:extLst>
              <a:ext uri="{FF2B5EF4-FFF2-40B4-BE49-F238E27FC236}">
                <a16:creationId xmlns:a16="http://schemas.microsoft.com/office/drawing/2014/main" id="{BC04DE9A-5FF6-4DC8-BC1C-13BC0361AC35}"/>
              </a:ext>
            </a:extLst>
          </p:cNvPr>
          <p:cNvSpPr/>
          <p:nvPr/>
        </p:nvSpPr>
        <p:spPr>
          <a:xfrm flipH="1">
            <a:off x="2070917" y="2097322"/>
            <a:ext cx="724619" cy="713117"/>
          </a:xfrm>
          <a:prstGeom prst="snip1Rect">
            <a:avLst>
              <a:gd name="adj" fmla="val 3763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mj-lt"/>
              </a:rPr>
              <a:t>Doc </a:t>
            </a:r>
          </a:p>
        </p:txBody>
      </p:sp>
      <p:sp>
        <p:nvSpPr>
          <p:cNvPr id="37" name="Rectangle: Single Corner Snipped 36">
            <a:extLst>
              <a:ext uri="{FF2B5EF4-FFF2-40B4-BE49-F238E27FC236}">
                <a16:creationId xmlns:a16="http://schemas.microsoft.com/office/drawing/2014/main" id="{8EBF57EF-F519-4F15-B456-F5F94F885C86}"/>
              </a:ext>
            </a:extLst>
          </p:cNvPr>
          <p:cNvSpPr/>
          <p:nvPr/>
        </p:nvSpPr>
        <p:spPr>
          <a:xfrm flipH="1">
            <a:off x="2223317" y="2249722"/>
            <a:ext cx="724619" cy="713117"/>
          </a:xfrm>
          <a:prstGeom prst="snip1Rect">
            <a:avLst>
              <a:gd name="adj" fmla="val 3763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mj-lt"/>
              </a:rPr>
              <a:t>Doc </a:t>
            </a:r>
          </a:p>
        </p:txBody>
      </p:sp>
      <p:sp>
        <p:nvSpPr>
          <p:cNvPr id="38" name="Rectangle: Single Corner Snipped 37">
            <a:extLst>
              <a:ext uri="{FF2B5EF4-FFF2-40B4-BE49-F238E27FC236}">
                <a16:creationId xmlns:a16="http://schemas.microsoft.com/office/drawing/2014/main" id="{4B270A62-ECC2-43DF-9EC2-C7FF9FC19A73}"/>
              </a:ext>
            </a:extLst>
          </p:cNvPr>
          <p:cNvSpPr/>
          <p:nvPr/>
        </p:nvSpPr>
        <p:spPr>
          <a:xfrm flipH="1">
            <a:off x="2375717" y="2402122"/>
            <a:ext cx="724619" cy="713117"/>
          </a:xfrm>
          <a:prstGeom prst="snip1Rect">
            <a:avLst>
              <a:gd name="adj" fmla="val 3763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mj-lt"/>
              </a:rPr>
              <a:t>Doc </a:t>
            </a:r>
          </a:p>
        </p:txBody>
      </p:sp>
      <p:sp>
        <p:nvSpPr>
          <p:cNvPr id="39" name="Rectangle: Single Corner Snipped 38">
            <a:extLst>
              <a:ext uri="{FF2B5EF4-FFF2-40B4-BE49-F238E27FC236}">
                <a16:creationId xmlns:a16="http://schemas.microsoft.com/office/drawing/2014/main" id="{66E86C37-8150-494D-AA3A-EA34AC267F21}"/>
              </a:ext>
            </a:extLst>
          </p:cNvPr>
          <p:cNvSpPr/>
          <p:nvPr/>
        </p:nvSpPr>
        <p:spPr>
          <a:xfrm flipH="1">
            <a:off x="2528117" y="2554522"/>
            <a:ext cx="724619" cy="713117"/>
          </a:xfrm>
          <a:prstGeom prst="snip1Rect">
            <a:avLst>
              <a:gd name="adj" fmla="val 3763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mj-lt"/>
              </a:rPr>
              <a:t>Doc </a:t>
            </a:r>
          </a:p>
        </p:txBody>
      </p:sp>
      <p:sp>
        <p:nvSpPr>
          <p:cNvPr id="40" name="Rectangle: Single Corner Snipped 39">
            <a:extLst>
              <a:ext uri="{FF2B5EF4-FFF2-40B4-BE49-F238E27FC236}">
                <a16:creationId xmlns:a16="http://schemas.microsoft.com/office/drawing/2014/main" id="{FC113D77-04EB-4778-85E0-4940D85165BF}"/>
              </a:ext>
            </a:extLst>
          </p:cNvPr>
          <p:cNvSpPr/>
          <p:nvPr/>
        </p:nvSpPr>
        <p:spPr>
          <a:xfrm flipH="1">
            <a:off x="2680517" y="2706922"/>
            <a:ext cx="724619" cy="713117"/>
          </a:xfrm>
          <a:prstGeom prst="snip1Rect">
            <a:avLst>
              <a:gd name="adj" fmla="val 3763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mj-lt"/>
              </a:rPr>
              <a:t>Doc </a:t>
            </a:r>
          </a:p>
        </p:txBody>
      </p:sp>
      <p:sp>
        <p:nvSpPr>
          <p:cNvPr id="41" name="Rectangle: Single Corner Snipped 40">
            <a:extLst>
              <a:ext uri="{FF2B5EF4-FFF2-40B4-BE49-F238E27FC236}">
                <a16:creationId xmlns:a16="http://schemas.microsoft.com/office/drawing/2014/main" id="{4D2C968D-CA19-4742-9461-E57E61B702C5}"/>
              </a:ext>
            </a:extLst>
          </p:cNvPr>
          <p:cNvSpPr/>
          <p:nvPr/>
        </p:nvSpPr>
        <p:spPr>
          <a:xfrm flipH="1">
            <a:off x="2832917" y="2859322"/>
            <a:ext cx="724619" cy="713117"/>
          </a:xfrm>
          <a:prstGeom prst="snip1Rect">
            <a:avLst>
              <a:gd name="adj" fmla="val 3763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rPr>
              <a:t>Obj </a:t>
            </a:r>
          </a:p>
        </p:txBody>
      </p:sp>
      <p:sp>
        <p:nvSpPr>
          <p:cNvPr id="42" name="TextBox 41">
            <a:extLst>
              <a:ext uri="{FF2B5EF4-FFF2-40B4-BE49-F238E27FC236}">
                <a16:creationId xmlns:a16="http://schemas.microsoft.com/office/drawing/2014/main" id="{C9ACD2FD-44C9-4CDE-8228-23A267BD41F0}"/>
              </a:ext>
            </a:extLst>
          </p:cNvPr>
          <p:cNvSpPr txBox="1"/>
          <p:nvPr/>
        </p:nvSpPr>
        <p:spPr>
          <a:xfrm>
            <a:off x="649286" y="3554732"/>
            <a:ext cx="3712884" cy="1077218"/>
          </a:xfrm>
          <a:prstGeom prst="rect">
            <a:avLst/>
          </a:prstGeom>
          <a:noFill/>
        </p:spPr>
        <p:txBody>
          <a:bodyPr wrap="square" rtlCol="0">
            <a:spAutoFit/>
          </a:bodyPr>
          <a:lstStyle/>
          <a:p>
            <a:r>
              <a:rPr lang="en-US" sz="2400" dirty="0">
                <a:latin typeface="+mj-lt"/>
              </a:rPr>
              <a:t>Database</a:t>
            </a:r>
          </a:p>
          <a:p>
            <a:r>
              <a:rPr lang="en-US" sz="2400" b="1" dirty="0">
                <a:latin typeface="+mj-lt"/>
              </a:rPr>
              <a:t>N </a:t>
            </a:r>
            <a:r>
              <a:rPr lang="en-US" sz="2400" dirty="0">
                <a:latin typeface="+mj-lt"/>
              </a:rPr>
              <a:t>= 10</a:t>
            </a:r>
            <a:r>
              <a:rPr lang="en-US" sz="2400" baseline="30000" dirty="0">
                <a:latin typeface="+mj-lt"/>
              </a:rPr>
              <a:t>6</a:t>
            </a:r>
            <a:r>
              <a:rPr lang="en-US" sz="2400" dirty="0">
                <a:latin typeface="+mj-lt"/>
              </a:rPr>
              <a:t> or 10</a:t>
            </a:r>
            <a:r>
              <a:rPr lang="en-US" sz="2400" baseline="30000" dirty="0">
                <a:latin typeface="+mj-lt"/>
              </a:rPr>
              <a:t>9</a:t>
            </a:r>
            <a:r>
              <a:rPr lang="en-US" sz="2400" dirty="0">
                <a:latin typeface="+mj-lt"/>
              </a:rPr>
              <a:t> or 10</a:t>
            </a:r>
            <a:r>
              <a:rPr lang="en-US" sz="2400" baseline="30000" dirty="0">
                <a:latin typeface="+mj-lt"/>
              </a:rPr>
              <a:t>12 </a:t>
            </a:r>
            <a:r>
              <a:rPr lang="en-US" sz="2400" dirty="0">
                <a:latin typeface="+mj-lt"/>
              </a:rPr>
              <a:t>points</a:t>
            </a:r>
          </a:p>
          <a:p>
            <a:endParaRPr lang="en-US" sz="1600" dirty="0">
              <a:latin typeface="+mj-lt"/>
            </a:endParaRPr>
          </a:p>
        </p:txBody>
      </p:sp>
      <p:sp>
        <p:nvSpPr>
          <p:cNvPr id="43" name="Oval 42">
            <a:extLst>
              <a:ext uri="{FF2B5EF4-FFF2-40B4-BE49-F238E27FC236}">
                <a16:creationId xmlns:a16="http://schemas.microsoft.com/office/drawing/2014/main" id="{B2B46A85-3FF6-4BC7-9113-427DAE9AD1EB}"/>
              </a:ext>
            </a:extLst>
          </p:cNvPr>
          <p:cNvSpPr/>
          <p:nvPr/>
        </p:nvSpPr>
        <p:spPr>
          <a:xfrm>
            <a:off x="6532817" y="2319074"/>
            <a:ext cx="95855" cy="994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Oval 43">
            <a:extLst>
              <a:ext uri="{FF2B5EF4-FFF2-40B4-BE49-F238E27FC236}">
                <a16:creationId xmlns:a16="http://schemas.microsoft.com/office/drawing/2014/main" id="{3A003606-6C06-4B22-978E-2AA496A79DC1}"/>
              </a:ext>
            </a:extLst>
          </p:cNvPr>
          <p:cNvSpPr/>
          <p:nvPr/>
        </p:nvSpPr>
        <p:spPr>
          <a:xfrm>
            <a:off x="5842431" y="2301480"/>
            <a:ext cx="95855" cy="994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Oval 44">
            <a:extLst>
              <a:ext uri="{FF2B5EF4-FFF2-40B4-BE49-F238E27FC236}">
                <a16:creationId xmlns:a16="http://schemas.microsoft.com/office/drawing/2014/main" id="{69788145-1BAA-4CDC-B2C8-F073B1AC7523}"/>
              </a:ext>
            </a:extLst>
          </p:cNvPr>
          <p:cNvSpPr/>
          <p:nvPr/>
        </p:nvSpPr>
        <p:spPr>
          <a:xfrm>
            <a:off x="5584389" y="3519829"/>
            <a:ext cx="95855" cy="994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Oval 45">
            <a:extLst>
              <a:ext uri="{FF2B5EF4-FFF2-40B4-BE49-F238E27FC236}">
                <a16:creationId xmlns:a16="http://schemas.microsoft.com/office/drawing/2014/main" id="{744F27F9-49AA-4D10-B9CD-2E2A7C7042AF}"/>
              </a:ext>
            </a:extLst>
          </p:cNvPr>
          <p:cNvSpPr/>
          <p:nvPr/>
        </p:nvSpPr>
        <p:spPr>
          <a:xfrm>
            <a:off x="6976026" y="2791453"/>
            <a:ext cx="95855" cy="994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Oval 46">
            <a:extLst>
              <a:ext uri="{FF2B5EF4-FFF2-40B4-BE49-F238E27FC236}">
                <a16:creationId xmlns:a16="http://schemas.microsoft.com/office/drawing/2014/main" id="{5B4AE08A-E911-4D67-9D8A-A51CA2F3B5A8}"/>
              </a:ext>
            </a:extLst>
          </p:cNvPr>
          <p:cNvSpPr/>
          <p:nvPr/>
        </p:nvSpPr>
        <p:spPr>
          <a:xfrm>
            <a:off x="5432478" y="3273300"/>
            <a:ext cx="95855" cy="994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Oval 47">
            <a:extLst>
              <a:ext uri="{FF2B5EF4-FFF2-40B4-BE49-F238E27FC236}">
                <a16:creationId xmlns:a16="http://schemas.microsoft.com/office/drawing/2014/main" id="{933658B9-4370-4EBE-A56D-0973D69E6EDA}"/>
              </a:ext>
            </a:extLst>
          </p:cNvPr>
          <p:cNvSpPr/>
          <p:nvPr/>
        </p:nvSpPr>
        <p:spPr>
          <a:xfrm>
            <a:off x="5584878" y="3425700"/>
            <a:ext cx="95855" cy="994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Oval 48">
            <a:extLst>
              <a:ext uri="{FF2B5EF4-FFF2-40B4-BE49-F238E27FC236}">
                <a16:creationId xmlns:a16="http://schemas.microsoft.com/office/drawing/2014/main" id="{FD41AEB1-F721-426F-AD4C-3350E0B193BD}"/>
              </a:ext>
            </a:extLst>
          </p:cNvPr>
          <p:cNvSpPr/>
          <p:nvPr/>
        </p:nvSpPr>
        <p:spPr>
          <a:xfrm>
            <a:off x="7020630" y="3391640"/>
            <a:ext cx="102501" cy="1015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Oval 49">
            <a:extLst>
              <a:ext uri="{FF2B5EF4-FFF2-40B4-BE49-F238E27FC236}">
                <a16:creationId xmlns:a16="http://schemas.microsoft.com/office/drawing/2014/main" id="{E5CEFC55-8629-40BA-AE8C-B2E7A15FE7A4}"/>
              </a:ext>
            </a:extLst>
          </p:cNvPr>
          <p:cNvSpPr/>
          <p:nvPr/>
        </p:nvSpPr>
        <p:spPr>
          <a:xfrm>
            <a:off x="5906756" y="2767306"/>
            <a:ext cx="95855" cy="994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Oval 50">
            <a:extLst>
              <a:ext uri="{FF2B5EF4-FFF2-40B4-BE49-F238E27FC236}">
                <a16:creationId xmlns:a16="http://schemas.microsoft.com/office/drawing/2014/main" id="{0C77AB47-7B73-4246-B64A-54E946B6F164}"/>
              </a:ext>
            </a:extLst>
          </p:cNvPr>
          <p:cNvSpPr/>
          <p:nvPr/>
        </p:nvSpPr>
        <p:spPr>
          <a:xfrm>
            <a:off x="5986603" y="3828374"/>
            <a:ext cx="95855" cy="994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Oval 51">
            <a:extLst>
              <a:ext uri="{FF2B5EF4-FFF2-40B4-BE49-F238E27FC236}">
                <a16:creationId xmlns:a16="http://schemas.microsoft.com/office/drawing/2014/main" id="{2D4CC784-2C07-48E1-AC0B-FCA0708792F9}"/>
              </a:ext>
            </a:extLst>
          </p:cNvPr>
          <p:cNvSpPr/>
          <p:nvPr/>
        </p:nvSpPr>
        <p:spPr>
          <a:xfrm>
            <a:off x="6521883" y="3668036"/>
            <a:ext cx="95855" cy="994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54" name="Picture 53">
            <a:extLst>
              <a:ext uri="{FF2B5EF4-FFF2-40B4-BE49-F238E27FC236}">
                <a16:creationId xmlns:a16="http://schemas.microsoft.com/office/drawing/2014/main" id="{6B88A745-30E3-4739-8E3D-B8E149963BF0}"/>
              </a:ext>
            </a:extLst>
          </p:cNvPr>
          <p:cNvPicPr>
            <a:picLocks noChangeAspect="1"/>
          </p:cNvPicPr>
          <p:nvPr/>
        </p:nvPicPr>
        <p:blipFill>
          <a:blip r:embed="rId4"/>
          <a:stretch>
            <a:fillRect/>
          </a:stretch>
        </p:blipFill>
        <p:spPr>
          <a:xfrm>
            <a:off x="5505257" y="2526663"/>
            <a:ext cx="97544" cy="97544"/>
          </a:xfrm>
          <a:prstGeom prst="rect">
            <a:avLst/>
          </a:prstGeom>
        </p:spPr>
      </p:pic>
      <p:sp>
        <p:nvSpPr>
          <p:cNvPr id="60" name="Oval 59">
            <a:extLst>
              <a:ext uri="{FF2B5EF4-FFF2-40B4-BE49-F238E27FC236}">
                <a16:creationId xmlns:a16="http://schemas.microsoft.com/office/drawing/2014/main" id="{1E9D3D1F-61D3-4976-8757-C02275219E98}"/>
              </a:ext>
            </a:extLst>
          </p:cNvPr>
          <p:cNvSpPr/>
          <p:nvPr/>
        </p:nvSpPr>
        <p:spPr>
          <a:xfrm>
            <a:off x="5584389" y="3102704"/>
            <a:ext cx="95855" cy="994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1" name="Oval 60">
            <a:extLst>
              <a:ext uri="{FF2B5EF4-FFF2-40B4-BE49-F238E27FC236}">
                <a16:creationId xmlns:a16="http://schemas.microsoft.com/office/drawing/2014/main" id="{4D5BC781-BDBB-4B0B-ADBB-935091AE277C}"/>
              </a:ext>
            </a:extLst>
          </p:cNvPr>
          <p:cNvSpPr/>
          <p:nvPr/>
        </p:nvSpPr>
        <p:spPr>
          <a:xfrm>
            <a:off x="5432478" y="2856175"/>
            <a:ext cx="95855" cy="994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2" name="Oval 61">
            <a:extLst>
              <a:ext uri="{FF2B5EF4-FFF2-40B4-BE49-F238E27FC236}">
                <a16:creationId xmlns:a16="http://schemas.microsoft.com/office/drawing/2014/main" id="{0888CFCC-26F1-4C22-BFBE-BFEBACDE1D22}"/>
              </a:ext>
            </a:extLst>
          </p:cNvPr>
          <p:cNvSpPr/>
          <p:nvPr/>
        </p:nvSpPr>
        <p:spPr>
          <a:xfrm>
            <a:off x="5843445" y="3263284"/>
            <a:ext cx="95855" cy="994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3" name="Oval 62">
            <a:extLst>
              <a:ext uri="{FF2B5EF4-FFF2-40B4-BE49-F238E27FC236}">
                <a16:creationId xmlns:a16="http://schemas.microsoft.com/office/drawing/2014/main" id="{8ADD01BB-152C-4A57-A9C0-E0C93058B4FF}"/>
              </a:ext>
            </a:extLst>
          </p:cNvPr>
          <p:cNvSpPr/>
          <p:nvPr/>
        </p:nvSpPr>
        <p:spPr>
          <a:xfrm>
            <a:off x="7020630" y="2974515"/>
            <a:ext cx="102501" cy="1015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4" name="Oval 63">
            <a:extLst>
              <a:ext uri="{FF2B5EF4-FFF2-40B4-BE49-F238E27FC236}">
                <a16:creationId xmlns:a16="http://schemas.microsoft.com/office/drawing/2014/main" id="{D80BE831-21F6-41E3-B0A9-0428F76C8957}"/>
              </a:ext>
            </a:extLst>
          </p:cNvPr>
          <p:cNvSpPr/>
          <p:nvPr/>
        </p:nvSpPr>
        <p:spPr>
          <a:xfrm>
            <a:off x="6512827" y="3250911"/>
            <a:ext cx="104912" cy="994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5" name="Oval 64">
            <a:extLst>
              <a:ext uri="{FF2B5EF4-FFF2-40B4-BE49-F238E27FC236}">
                <a16:creationId xmlns:a16="http://schemas.microsoft.com/office/drawing/2014/main" id="{43FB1620-66DE-4C8F-B474-8C640D75B8E1}"/>
              </a:ext>
            </a:extLst>
          </p:cNvPr>
          <p:cNvSpPr/>
          <p:nvPr/>
        </p:nvSpPr>
        <p:spPr>
          <a:xfrm>
            <a:off x="6301603" y="3190650"/>
            <a:ext cx="102501" cy="1015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6" name="Oval 65">
            <a:extLst>
              <a:ext uri="{FF2B5EF4-FFF2-40B4-BE49-F238E27FC236}">
                <a16:creationId xmlns:a16="http://schemas.microsoft.com/office/drawing/2014/main" id="{8311226B-DD9D-47B5-B9EE-120BD0950864}"/>
              </a:ext>
            </a:extLst>
          </p:cNvPr>
          <p:cNvSpPr/>
          <p:nvPr/>
        </p:nvSpPr>
        <p:spPr>
          <a:xfrm>
            <a:off x="5802856" y="3467046"/>
            <a:ext cx="95855" cy="994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7" name="Oval 66">
            <a:extLst>
              <a:ext uri="{FF2B5EF4-FFF2-40B4-BE49-F238E27FC236}">
                <a16:creationId xmlns:a16="http://schemas.microsoft.com/office/drawing/2014/main" id="{C9163819-F41E-495E-9510-B6AD56865A36}"/>
              </a:ext>
            </a:extLst>
          </p:cNvPr>
          <p:cNvSpPr/>
          <p:nvPr/>
        </p:nvSpPr>
        <p:spPr>
          <a:xfrm>
            <a:off x="6551723" y="2531026"/>
            <a:ext cx="95855" cy="994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8" name="Oval 67">
            <a:extLst>
              <a:ext uri="{FF2B5EF4-FFF2-40B4-BE49-F238E27FC236}">
                <a16:creationId xmlns:a16="http://schemas.microsoft.com/office/drawing/2014/main" id="{B066B981-5597-47FD-82C7-ECD4D5D27417}"/>
              </a:ext>
            </a:extLst>
          </p:cNvPr>
          <p:cNvSpPr/>
          <p:nvPr/>
        </p:nvSpPr>
        <p:spPr>
          <a:xfrm>
            <a:off x="6596327" y="3131213"/>
            <a:ext cx="102501" cy="1015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9" name="Oval 68">
            <a:extLst>
              <a:ext uri="{FF2B5EF4-FFF2-40B4-BE49-F238E27FC236}">
                <a16:creationId xmlns:a16="http://schemas.microsoft.com/office/drawing/2014/main" id="{348D995F-C502-4476-B214-BBD0EFAAE473}"/>
              </a:ext>
            </a:extLst>
          </p:cNvPr>
          <p:cNvSpPr/>
          <p:nvPr/>
        </p:nvSpPr>
        <p:spPr>
          <a:xfrm>
            <a:off x="6596327" y="2714088"/>
            <a:ext cx="102501" cy="1015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0" name="TextBox 69">
            <a:extLst>
              <a:ext uri="{FF2B5EF4-FFF2-40B4-BE49-F238E27FC236}">
                <a16:creationId xmlns:a16="http://schemas.microsoft.com/office/drawing/2014/main" id="{14F09A68-88F3-4F9F-8C6E-D6770D8774CF}"/>
              </a:ext>
            </a:extLst>
          </p:cNvPr>
          <p:cNvSpPr txBox="1"/>
          <p:nvPr/>
        </p:nvSpPr>
        <p:spPr>
          <a:xfrm>
            <a:off x="5423594" y="4528248"/>
            <a:ext cx="2278188" cy="461665"/>
          </a:xfrm>
          <a:prstGeom prst="rect">
            <a:avLst/>
          </a:prstGeom>
          <a:noFill/>
        </p:spPr>
        <p:txBody>
          <a:bodyPr wrap="none" rtlCol="0">
            <a:spAutoFit/>
          </a:bodyPr>
          <a:lstStyle/>
          <a:p>
            <a:r>
              <a:rPr lang="en-US" sz="2400" dirty="0">
                <a:latin typeface="+mj-lt"/>
              </a:rPr>
              <a:t>R</a:t>
            </a:r>
            <a:r>
              <a:rPr lang="en-US" sz="2400" baseline="30000" dirty="0">
                <a:latin typeface="+mj-lt"/>
              </a:rPr>
              <a:t>d       </a:t>
            </a:r>
            <a:r>
              <a:rPr lang="en-US" sz="2400" dirty="0">
                <a:latin typeface="+mj-lt"/>
              </a:rPr>
              <a:t>d~100-1000</a:t>
            </a:r>
            <a:endParaRPr lang="en-US" sz="1600" baseline="30000" dirty="0">
              <a:latin typeface="+mj-lt"/>
            </a:endParaRPr>
          </a:p>
        </p:txBody>
      </p:sp>
      <p:grpSp>
        <p:nvGrpSpPr>
          <p:cNvPr id="82" name="Group 81">
            <a:extLst>
              <a:ext uri="{FF2B5EF4-FFF2-40B4-BE49-F238E27FC236}">
                <a16:creationId xmlns:a16="http://schemas.microsoft.com/office/drawing/2014/main" id="{3B2221BD-E8DC-424C-AE45-6D4B15742254}"/>
              </a:ext>
            </a:extLst>
          </p:cNvPr>
          <p:cNvGrpSpPr/>
          <p:nvPr/>
        </p:nvGrpSpPr>
        <p:grpSpPr>
          <a:xfrm>
            <a:off x="6438724" y="2987923"/>
            <a:ext cx="4669130" cy="671103"/>
            <a:chOff x="6674133" y="3877257"/>
            <a:chExt cx="4669130" cy="704412"/>
          </a:xfrm>
        </p:grpSpPr>
        <p:sp>
          <p:nvSpPr>
            <p:cNvPr id="73" name="Rectangle: Single Corner Snipped 72">
              <a:extLst>
                <a:ext uri="{FF2B5EF4-FFF2-40B4-BE49-F238E27FC236}">
                  <a16:creationId xmlns:a16="http://schemas.microsoft.com/office/drawing/2014/main" id="{E0115CB9-4C26-4D97-A9F0-421BB3E3948A}"/>
                </a:ext>
              </a:extLst>
            </p:cNvPr>
            <p:cNvSpPr/>
            <p:nvPr/>
          </p:nvSpPr>
          <p:spPr>
            <a:xfrm>
              <a:off x="10266753" y="4068287"/>
              <a:ext cx="1076510" cy="513382"/>
            </a:xfrm>
            <a:prstGeom prst="snip1Rect">
              <a:avLst>
                <a:gd name="adj" fmla="val 3763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rPr>
                <a:t>Query</a:t>
              </a:r>
              <a:endParaRPr lang="en-US" dirty="0">
                <a:solidFill>
                  <a:schemeClr val="tx1"/>
                </a:solidFill>
                <a:latin typeface="+mj-lt"/>
              </a:endParaRPr>
            </a:p>
          </p:txBody>
        </p:sp>
        <p:sp>
          <p:nvSpPr>
            <p:cNvPr id="74" name="Oval 73">
              <a:extLst>
                <a:ext uri="{FF2B5EF4-FFF2-40B4-BE49-F238E27FC236}">
                  <a16:creationId xmlns:a16="http://schemas.microsoft.com/office/drawing/2014/main" id="{605DD833-4302-4C88-BF75-5B7E7E1E240D}"/>
                </a:ext>
              </a:extLst>
            </p:cNvPr>
            <p:cNvSpPr/>
            <p:nvPr/>
          </p:nvSpPr>
          <p:spPr>
            <a:xfrm>
              <a:off x="6674133" y="4294515"/>
              <a:ext cx="102501" cy="10158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75" name="Straight Arrow Connector 74">
              <a:extLst>
                <a:ext uri="{FF2B5EF4-FFF2-40B4-BE49-F238E27FC236}">
                  <a16:creationId xmlns:a16="http://schemas.microsoft.com/office/drawing/2014/main" id="{789C1135-4F54-464C-9CE6-C460C7EC947E}"/>
                </a:ext>
              </a:extLst>
            </p:cNvPr>
            <p:cNvCxnSpPr>
              <a:cxnSpLocks/>
            </p:cNvCxnSpPr>
            <p:nvPr/>
          </p:nvCxnSpPr>
          <p:spPr>
            <a:xfrm flipH="1">
              <a:off x="6731305" y="4336780"/>
              <a:ext cx="3514806" cy="4742"/>
            </a:xfrm>
            <a:prstGeom prst="straightConnector1">
              <a:avLst/>
            </a:prstGeom>
            <a:ln>
              <a:solidFill>
                <a:schemeClr val="tx1"/>
              </a:solidFill>
              <a:prstDash val="dash"/>
              <a:tailEnd type="triangle" w="med" len="lg"/>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12C75BFF-10AD-48B2-8762-6CF97409EB8A}"/>
                </a:ext>
              </a:extLst>
            </p:cNvPr>
            <p:cNvSpPr txBox="1"/>
            <p:nvPr/>
          </p:nvSpPr>
          <p:spPr>
            <a:xfrm>
              <a:off x="7853307" y="3877257"/>
              <a:ext cx="1051891" cy="484579"/>
            </a:xfrm>
            <a:prstGeom prst="rect">
              <a:avLst/>
            </a:prstGeom>
            <a:noFill/>
          </p:spPr>
          <p:txBody>
            <a:bodyPr wrap="none" rtlCol="0">
              <a:spAutoFit/>
            </a:bodyPr>
            <a:lstStyle/>
            <a:p>
              <a:r>
                <a:rPr lang="en-US" sz="2400" dirty="0">
                  <a:latin typeface="+mj-lt"/>
                </a:rPr>
                <a:t>Embed</a:t>
              </a:r>
            </a:p>
          </p:txBody>
        </p:sp>
      </p:grpSp>
      <p:grpSp>
        <p:nvGrpSpPr>
          <p:cNvPr id="96" name="Group 95">
            <a:extLst>
              <a:ext uri="{FF2B5EF4-FFF2-40B4-BE49-F238E27FC236}">
                <a16:creationId xmlns:a16="http://schemas.microsoft.com/office/drawing/2014/main" id="{7021D038-949C-4EB6-A5BD-C99B84B27399}"/>
              </a:ext>
            </a:extLst>
          </p:cNvPr>
          <p:cNvGrpSpPr/>
          <p:nvPr/>
        </p:nvGrpSpPr>
        <p:grpSpPr>
          <a:xfrm>
            <a:off x="6342399" y="3171125"/>
            <a:ext cx="4690211" cy="2035190"/>
            <a:chOff x="6554054" y="4076869"/>
            <a:chExt cx="4420150" cy="2035190"/>
          </a:xfrm>
        </p:grpSpPr>
        <p:cxnSp>
          <p:nvCxnSpPr>
            <p:cNvPr id="86" name="Straight Arrow Connector 85">
              <a:extLst>
                <a:ext uri="{FF2B5EF4-FFF2-40B4-BE49-F238E27FC236}">
                  <a16:creationId xmlns:a16="http://schemas.microsoft.com/office/drawing/2014/main" id="{4A2D93F9-3B77-48B8-8DF7-138F599D6256}"/>
                </a:ext>
              </a:extLst>
            </p:cNvPr>
            <p:cNvCxnSpPr>
              <a:cxnSpLocks/>
            </p:cNvCxnSpPr>
            <p:nvPr/>
          </p:nvCxnSpPr>
          <p:spPr>
            <a:xfrm>
              <a:off x="6799975" y="4175796"/>
              <a:ext cx="2321431" cy="1327012"/>
            </a:xfrm>
            <a:prstGeom prst="straightConnector1">
              <a:avLst/>
            </a:prstGeom>
            <a:ln>
              <a:solidFill>
                <a:schemeClr val="tx1"/>
              </a:solidFill>
              <a:prstDash val="dash"/>
              <a:tailEnd type="triangle" w="med"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21D933D-3BE8-4BF7-BEFC-684FF91A7654}"/>
                </a:ext>
              </a:extLst>
            </p:cNvPr>
            <p:cNvCxnSpPr>
              <a:cxnSpLocks/>
            </p:cNvCxnSpPr>
            <p:nvPr/>
          </p:nvCxnSpPr>
          <p:spPr>
            <a:xfrm>
              <a:off x="6835569" y="4076869"/>
              <a:ext cx="2276132" cy="1298950"/>
            </a:xfrm>
            <a:prstGeom prst="straightConnector1">
              <a:avLst/>
            </a:prstGeom>
            <a:ln>
              <a:solidFill>
                <a:schemeClr val="tx1"/>
              </a:solidFill>
              <a:prstDash val="dash"/>
              <a:tailEnd type="triangle" w="med"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4FF3C90A-834B-40D3-8A3D-021B44CCFAAF}"/>
                </a:ext>
              </a:extLst>
            </p:cNvPr>
            <p:cNvCxnSpPr>
              <a:cxnSpLocks/>
            </p:cNvCxnSpPr>
            <p:nvPr/>
          </p:nvCxnSpPr>
          <p:spPr>
            <a:xfrm>
              <a:off x="6554054" y="4147011"/>
              <a:ext cx="2500446" cy="1461661"/>
            </a:xfrm>
            <a:prstGeom prst="straightConnector1">
              <a:avLst/>
            </a:prstGeom>
            <a:ln>
              <a:solidFill>
                <a:schemeClr val="tx1"/>
              </a:solidFill>
              <a:prstDash val="dash"/>
              <a:tailEnd type="triangle" w="med"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189D2627-EC8A-48D3-837A-41C3BD23EF2C}"/>
                </a:ext>
              </a:extLst>
            </p:cNvPr>
            <p:cNvCxnSpPr>
              <a:cxnSpLocks/>
            </p:cNvCxnSpPr>
            <p:nvPr/>
          </p:nvCxnSpPr>
          <p:spPr>
            <a:xfrm>
              <a:off x="6748277" y="4600556"/>
              <a:ext cx="2276132" cy="1298950"/>
            </a:xfrm>
            <a:prstGeom prst="straightConnector1">
              <a:avLst/>
            </a:prstGeom>
            <a:ln>
              <a:solidFill>
                <a:schemeClr val="tx1"/>
              </a:solidFill>
              <a:prstDash val="dash"/>
              <a:tailEnd type="triangle" w="med" len="lg"/>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0B78F962-F314-493B-96B9-CC65E97F7F88}"/>
                </a:ext>
              </a:extLst>
            </p:cNvPr>
            <p:cNvSpPr txBox="1"/>
            <p:nvPr/>
          </p:nvSpPr>
          <p:spPr>
            <a:xfrm>
              <a:off x="9054500" y="5281062"/>
              <a:ext cx="1919704" cy="830997"/>
            </a:xfrm>
            <a:prstGeom prst="rect">
              <a:avLst/>
            </a:prstGeom>
            <a:noFill/>
          </p:spPr>
          <p:txBody>
            <a:bodyPr wrap="square" rtlCol="0">
              <a:spAutoFit/>
            </a:bodyPr>
            <a:lstStyle/>
            <a:p>
              <a:r>
                <a:rPr lang="en-US" sz="2400" dirty="0">
                  <a:latin typeface="+mj-lt"/>
                </a:rPr>
                <a:t>K=4 nearest neighbors (</a:t>
              </a:r>
              <a:r>
                <a:rPr lang="en-US" sz="2400" b="1" i="1" dirty="0">
                  <a:latin typeface="+mj-lt"/>
                </a:rPr>
                <a:t>l</a:t>
              </a:r>
              <a:r>
                <a:rPr lang="en-US" sz="2400" i="1" baseline="-25000" dirty="0">
                  <a:latin typeface="+mj-lt"/>
                </a:rPr>
                <a:t>2</a:t>
              </a:r>
              <a:r>
                <a:rPr lang="en-US" sz="2400" dirty="0">
                  <a:latin typeface="+mj-lt"/>
                </a:rPr>
                <a:t>)</a:t>
              </a:r>
            </a:p>
          </p:txBody>
        </p:sp>
      </p:grpSp>
      <p:sp>
        <p:nvSpPr>
          <p:cNvPr id="3" name="TextBox 2">
            <a:extLst>
              <a:ext uri="{FF2B5EF4-FFF2-40B4-BE49-F238E27FC236}">
                <a16:creationId xmlns:a16="http://schemas.microsoft.com/office/drawing/2014/main" id="{304954C3-CB99-4A83-BA8B-6B9B5B182731}"/>
              </a:ext>
            </a:extLst>
          </p:cNvPr>
          <p:cNvSpPr txBox="1"/>
          <p:nvPr/>
        </p:nvSpPr>
        <p:spPr>
          <a:xfrm>
            <a:off x="1063960" y="5422717"/>
            <a:ext cx="9232568" cy="707886"/>
          </a:xfrm>
          <a:prstGeom prst="rect">
            <a:avLst/>
          </a:prstGeom>
          <a:noFill/>
          <a:ln>
            <a:solidFill>
              <a:schemeClr val="tx1"/>
            </a:solidFill>
          </a:ln>
        </p:spPr>
        <p:txBody>
          <a:bodyPr wrap="square" rtlCol="0">
            <a:spAutoFit/>
          </a:bodyPr>
          <a:lstStyle/>
          <a:p>
            <a:pPr algn="ctr"/>
            <a:r>
              <a:rPr lang="en-US" sz="2000" dirty="0"/>
              <a:t>Exact retrieval might need exhaustive scan, settle for approximate retrieval.</a:t>
            </a:r>
          </a:p>
          <a:p>
            <a:pPr algn="ctr"/>
            <a:r>
              <a:rPr lang="en-US" sz="2000" dirty="0"/>
              <a:t>Measure </a:t>
            </a:r>
            <a:r>
              <a:rPr lang="en-US" sz="2000" b="1" dirty="0" err="1"/>
              <a:t>Recall@k</a:t>
            </a:r>
            <a:r>
              <a:rPr lang="en-US" sz="2000" dirty="0"/>
              <a:t>: fraction of output candidates that are true top-k nearest neighbors</a:t>
            </a:r>
          </a:p>
        </p:txBody>
      </p:sp>
    </p:spTree>
    <p:custDataLst>
      <p:tags r:id="rId1"/>
    </p:custDataLst>
    <p:extLst>
      <p:ext uri="{BB962C8B-B14F-4D97-AF65-F5344CB8AC3E}">
        <p14:creationId xmlns:p14="http://schemas.microsoft.com/office/powerpoint/2010/main" val="3373138029"/>
      </p:ext>
    </p:extLst>
  </p:cSld>
  <p:clrMapOvr>
    <a:masterClrMapping/>
  </p:clrMapOvr>
  <mc:AlternateContent xmlns:mc="http://schemas.openxmlformats.org/markup-compatibility/2006" xmlns:p14="http://schemas.microsoft.com/office/powerpoint/2010/main">
    <mc:Choice Requires="p14">
      <p:transition spd="slow" p14:dur="2000" advTm="47912"/>
    </mc:Choice>
    <mc:Fallback xmlns="">
      <p:transition spd="slow" advTm="47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41"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B0EB5E5-0B5E-E988-153A-54A9457A73BE}"/>
              </a:ext>
            </a:extLst>
          </p:cNvPr>
          <p:cNvSpPr txBox="1"/>
          <p:nvPr/>
        </p:nvSpPr>
        <p:spPr>
          <a:xfrm>
            <a:off x="6295697" y="1460938"/>
            <a:ext cx="988643" cy="257024"/>
          </a:xfrm>
          <a:prstGeom prst="rect">
            <a:avLst/>
          </a:prstGeom>
          <a:solidFill>
            <a:schemeClr val="accent4">
              <a:lumMod val="40000"/>
              <a:lumOff val="60000"/>
            </a:schemeClr>
          </a:solidFill>
          <a:ln>
            <a:solidFill>
              <a:schemeClr val="tx1"/>
            </a:solidFill>
          </a:ln>
        </p:spPr>
        <p:txBody>
          <a:bodyPr wrap="square" rtlCol="0">
            <a:spAutoFit/>
          </a:bodyPr>
          <a:lstStyle/>
          <a:p>
            <a:endParaRPr lang="en-US" dirty="0"/>
          </a:p>
        </p:txBody>
      </p:sp>
      <p:sp>
        <p:nvSpPr>
          <p:cNvPr id="2" name="Title 1">
            <a:extLst>
              <a:ext uri="{FF2B5EF4-FFF2-40B4-BE49-F238E27FC236}">
                <a16:creationId xmlns:a16="http://schemas.microsoft.com/office/drawing/2014/main" id="{AF2EFEE2-2CD8-40C0-A9EC-57106AC031DC}"/>
              </a:ext>
            </a:extLst>
          </p:cNvPr>
          <p:cNvSpPr>
            <a:spLocks noGrp="1"/>
          </p:cNvSpPr>
          <p:nvPr>
            <p:ph type="title"/>
          </p:nvPr>
        </p:nvSpPr>
        <p:spPr>
          <a:xfrm>
            <a:off x="574912" y="909162"/>
            <a:ext cx="9692640" cy="672704"/>
          </a:xfrm>
        </p:spPr>
        <p:txBody>
          <a:bodyPr>
            <a:noAutofit/>
          </a:bodyPr>
          <a:lstStyle/>
          <a:p>
            <a:r>
              <a:rPr lang="en-US" sz="3600" dirty="0"/>
              <a:t>Long history of work..</a:t>
            </a:r>
            <a:br>
              <a:rPr lang="en-US" sz="3600" dirty="0"/>
            </a:br>
            <a:r>
              <a:rPr lang="en-US" sz="3600" dirty="0"/>
              <a:t>In academia and industry</a:t>
            </a:r>
          </a:p>
        </p:txBody>
      </p:sp>
      <p:sp>
        <p:nvSpPr>
          <p:cNvPr id="3" name="Content Placeholder 2">
            <a:extLst>
              <a:ext uri="{FF2B5EF4-FFF2-40B4-BE49-F238E27FC236}">
                <a16:creationId xmlns:a16="http://schemas.microsoft.com/office/drawing/2014/main" id="{53FBF269-CE0C-4664-AA43-0B7A5F462790}"/>
              </a:ext>
            </a:extLst>
          </p:cNvPr>
          <p:cNvSpPr>
            <a:spLocks noGrp="1"/>
          </p:cNvSpPr>
          <p:nvPr>
            <p:ph idx="1"/>
          </p:nvPr>
        </p:nvSpPr>
        <p:spPr>
          <a:xfrm>
            <a:off x="607828" y="1717962"/>
            <a:ext cx="5194202" cy="4751100"/>
          </a:xfrm>
        </p:spPr>
        <p:txBody>
          <a:bodyPr>
            <a:normAutofit fontScale="77500" lnSpcReduction="20000"/>
          </a:bodyPr>
          <a:lstStyle/>
          <a:p>
            <a:r>
              <a:rPr lang="en-US" sz="2000" dirty="0"/>
              <a:t>Trees: k-d trees [Bentley, C.ACM’75], cover trees [</a:t>
            </a:r>
            <a:r>
              <a:rPr lang="en-US" sz="2000" dirty="0" err="1"/>
              <a:t>Beygelzimer</a:t>
            </a:r>
            <a:r>
              <a:rPr lang="en-US" sz="2000" dirty="0"/>
              <a:t>, </a:t>
            </a:r>
            <a:r>
              <a:rPr lang="en-US" sz="2000" dirty="0" err="1"/>
              <a:t>Kakade</a:t>
            </a:r>
            <a:r>
              <a:rPr lang="en-US" sz="2000" dirty="0"/>
              <a:t>, Langford, ICML’06]…</a:t>
            </a:r>
          </a:p>
          <a:p>
            <a:r>
              <a:rPr lang="en-US" sz="2000" dirty="0"/>
              <a:t>Clustering: IVF [FAISS, </a:t>
            </a:r>
            <a:r>
              <a:rPr lang="en-US" sz="2000" b="0" i="0" dirty="0" err="1">
                <a:solidFill>
                  <a:srgbClr val="24292F"/>
                </a:solidFill>
                <a:effectLst/>
                <a:latin typeface="-apple-system"/>
              </a:rPr>
              <a:t>Babenko</a:t>
            </a:r>
            <a:r>
              <a:rPr lang="en-US" sz="2000" b="0" i="0" dirty="0">
                <a:solidFill>
                  <a:srgbClr val="24292F"/>
                </a:solidFill>
                <a:effectLst/>
                <a:latin typeface="-apple-system"/>
              </a:rPr>
              <a:t> &amp; </a:t>
            </a:r>
            <a:r>
              <a:rPr lang="en-US" sz="2000" b="0" i="0" dirty="0" err="1">
                <a:solidFill>
                  <a:srgbClr val="24292F"/>
                </a:solidFill>
                <a:effectLst/>
                <a:latin typeface="-apple-system"/>
              </a:rPr>
              <a:t>Lempitsky</a:t>
            </a:r>
            <a:r>
              <a:rPr lang="en-US" sz="2000" b="0" i="0" dirty="0">
                <a:solidFill>
                  <a:srgbClr val="24292F"/>
                </a:solidFill>
                <a:effectLst/>
                <a:latin typeface="-apple-system"/>
              </a:rPr>
              <a:t>, CVPR 2012, </a:t>
            </a:r>
            <a:r>
              <a:rPr lang="en-US" sz="2000" b="0" i="0" dirty="0" err="1">
                <a:solidFill>
                  <a:srgbClr val="24292F"/>
                </a:solidFill>
                <a:effectLst/>
                <a:latin typeface="-apple-system"/>
              </a:rPr>
              <a:t>Tavenard</a:t>
            </a:r>
            <a:r>
              <a:rPr lang="en-US" sz="2000" b="0" i="0" dirty="0">
                <a:solidFill>
                  <a:srgbClr val="24292F"/>
                </a:solidFill>
                <a:effectLst/>
                <a:latin typeface="-apple-system"/>
              </a:rPr>
              <a:t> et al., ICASSP’11], </a:t>
            </a:r>
            <a:r>
              <a:rPr lang="en-US" sz="2000" dirty="0"/>
              <a:t>…</a:t>
            </a:r>
          </a:p>
          <a:p>
            <a:r>
              <a:rPr lang="en-US" sz="2000" dirty="0"/>
              <a:t>Hashing: LSH[Indyk, Motwani, STOC’98; Charikar, STOC’02], Data dependent hashing [</a:t>
            </a:r>
            <a:r>
              <a:rPr lang="en-US" sz="2000" dirty="0" err="1"/>
              <a:t>Andoni</a:t>
            </a:r>
            <a:r>
              <a:rPr lang="en-US" sz="2000" dirty="0"/>
              <a:t>, Razenshteyn, STOC’15],… </a:t>
            </a:r>
          </a:p>
          <a:p>
            <a:r>
              <a:rPr lang="en-US" sz="2000" dirty="0"/>
              <a:t>Graph based: NSW, HNSW[</a:t>
            </a:r>
            <a:r>
              <a:rPr lang="da-DK" sz="2000" b="0" i="0" dirty="0">
                <a:solidFill>
                  <a:srgbClr val="24292F"/>
                </a:solidFill>
                <a:effectLst/>
                <a:latin typeface="-apple-system"/>
              </a:rPr>
              <a:t>Malkov, Yashunin, T.PAMI’18]</a:t>
            </a:r>
            <a:r>
              <a:rPr lang="en-US" sz="2000" dirty="0"/>
              <a:t>, NSG</a:t>
            </a:r>
            <a:r>
              <a:rPr lang="en-US" sz="2000" b="0" i="0" dirty="0">
                <a:solidFill>
                  <a:srgbClr val="24292F"/>
                </a:solidFill>
                <a:effectLst/>
                <a:latin typeface="-apple-system"/>
              </a:rPr>
              <a:t> [Fu et al, VLDB’19]</a:t>
            </a:r>
            <a:r>
              <a:rPr lang="en-US" sz="2000" dirty="0"/>
              <a:t>, NGT [Iwasaki], SPTAG[Wang et al., CVPR’12], HCNNG[Muñoz et al., Pattern Recognition 96], …</a:t>
            </a:r>
          </a:p>
          <a:p>
            <a:r>
              <a:rPr lang="en-US" sz="2000" dirty="0"/>
              <a:t>Compression techniques</a:t>
            </a:r>
          </a:p>
          <a:p>
            <a:pPr lvl="1"/>
            <a:r>
              <a:rPr lang="en-US" sz="1800" dirty="0"/>
              <a:t>PQ [Jegou et al., PAMI’11], OPQ</a:t>
            </a:r>
            <a:r>
              <a:rPr lang="en-US" sz="2000" b="0" i="0" dirty="0">
                <a:solidFill>
                  <a:srgbClr val="24292F"/>
                </a:solidFill>
                <a:effectLst/>
                <a:latin typeface="-apple-system"/>
              </a:rPr>
              <a:t> [He et al., CVPR’13]</a:t>
            </a:r>
            <a:r>
              <a:rPr lang="en-US" sz="1800" dirty="0"/>
              <a:t>,.. for </a:t>
            </a:r>
            <a:r>
              <a:rPr lang="en-US" sz="1800" i="1" dirty="0"/>
              <a:t>l</a:t>
            </a:r>
            <a:r>
              <a:rPr lang="en-US" sz="1800" baseline="-25000" dirty="0"/>
              <a:t>2</a:t>
            </a:r>
          </a:p>
          <a:p>
            <a:pPr lvl="1"/>
            <a:r>
              <a:rPr lang="en-US" sz="1800" dirty="0" err="1"/>
              <a:t>ScANN</a:t>
            </a:r>
            <a:r>
              <a:rPr lang="en-US" sz="1800" dirty="0"/>
              <a:t>[Guo et al., ICML’20] for maximum inner product</a:t>
            </a:r>
          </a:p>
          <a:p>
            <a:r>
              <a:rPr lang="en-US" sz="2000" dirty="0"/>
              <a:t>Domain specific:</a:t>
            </a:r>
          </a:p>
          <a:p>
            <a:pPr lvl="1"/>
            <a:r>
              <a:rPr lang="en-US" sz="1800" dirty="0"/>
              <a:t>Sparse high-dimensional</a:t>
            </a:r>
          </a:p>
          <a:p>
            <a:pPr lvl="1"/>
            <a:r>
              <a:rPr lang="en-US" sz="1800" dirty="0"/>
              <a:t>Geospatial</a:t>
            </a:r>
          </a:p>
          <a:p>
            <a:pPr marL="274320" lvl="1" indent="0">
              <a:buNone/>
            </a:pPr>
            <a:endParaRPr lang="en-US" sz="1800" dirty="0"/>
          </a:p>
          <a:p>
            <a:endParaRPr lang="en-US" sz="2000" dirty="0"/>
          </a:p>
        </p:txBody>
      </p:sp>
      <p:sp>
        <p:nvSpPr>
          <p:cNvPr id="5" name="Date Placeholder 4">
            <a:extLst>
              <a:ext uri="{FF2B5EF4-FFF2-40B4-BE49-F238E27FC236}">
                <a16:creationId xmlns:a16="http://schemas.microsoft.com/office/drawing/2014/main" id="{B6C6DF66-D846-4C31-8933-7539BF5BFA16}"/>
              </a:ext>
            </a:extLst>
          </p:cNvPr>
          <p:cNvSpPr>
            <a:spLocks noGrp="1"/>
          </p:cNvSpPr>
          <p:nvPr>
            <p:ph type="dt" sz="half" idx="10"/>
          </p:nvPr>
        </p:nvSpPr>
        <p:spPr/>
        <p:txBody>
          <a:bodyPr/>
          <a:lstStyle/>
          <a:p>
            <a:fld id="{68B2A022-2CA5-4F4C-AAD1-AF3E845FDDFC}" type="datetime1">
              <a:rPr lang="en-US" smtClean="0"/>
              <a:t>12-Oct-22</a:t>
            </a:fld>
            <a:endParaRPr lang="en-US"/>
          </a:p>
        </p:txBody>
      </p:sp>
      <p:sp>
        <p:nvSpPr>
          <p:cNvPr id="7" name="Slide Number Placeholder 6">
            <a:extLst>
              <a:ext uri="{FF2B5EF4-FFF2-40B4-BE49-F238E27FC236}">
                <a16:creationId xmlns:a16="http://schemas.microsoft.com/office/drawing/2014/main" id="{EF6F7833-21F3-48CB-AAD7-1BA55A40FB80}"/>
              </a:ext>
            </a:extLst>
          </p:cNvPr>
          <p:cNvSpPr>
            <a:spLocks noGrp="1"/>
          </p:cNvSpPr>
          <p:nvPr>
            <p:ph type="sldNum" sz="quarter" idx="12"/>
          </p:nvPr>
        </p:nvSpPr>
        <p:spPr/>
        <p:txBody>
          <a:bodyPr>
            <a:normAutofit/>
          </a:bodyPr>
          <a:lstStyle/>
          <a:p>
            <a:fld id="{7BA31737-66ED-4538-8E4A-5B6F08D0267E}" type="slidenum">
              <a:rPr lang="en-US" smtClean="0"/>
              <a:t>5</a:t>
            </a:fld>
            <a:endParaRPr lang="en-US"/>
          </a:p>
        </p:txBody>
      </p:sp>
      <p:sp>
        <p:nvSpPr>
          <p:cNvPr id="4" name="TextBox 3">
            <a:extLst>
              <a:ext uri="{FF2B5EF4-FFF2-40B4-BE49-F238E27FC236}">
                <a16:creationId xmlns:a16="http://schemas.microsoft.com/office/drawing/2014/main" id="{C0F41E4D-5D64-42DE-B460-D1443148B981}"/>
              </a:ext>
            </a:extLst>
          </p:cNvPr>
          <p:cNvSpPr txBox="1"/>
          <p:nvPr/>
        </p:nvSpPr>
        <p:spPr>
          <a:xfrm>
            <a:off x="6226963" y="848239"/>
            <a:ext cx="3881704" cy="923330"/>
          </a:xfrm>
          <a:prstGeom prst="rect">
            <a:avLst/>
          </a:prstGeom>
          <a:noFill/>
        </p:spPr>
        <p:txBody>
          <a:bodyPr wrap="none" rtlCol="0">
            <a:spAutoFit/>
          </a:bodyPr>
          <a:lstStyle/>
          <a:p>
            <a:pPr algn="ctr"/>
            <a:r>
              <a:rPr lang="en-US" b="1" dirty="0">
                <a:latin typeface="Consolas" panose="020B0609020204030204" pitchFamily="49" charset="0"/>
              </a:rPr>
              <a:t>ann-benchmarks.com</a:t>
            </a:r>
            <a:endParaRPr lang="en-US" dirty="0">
              <a:latin typeface="Consolas" panose="020B0609020204030204" pitchFamily="49" charset="0"/>
            </a:endParaRPr>
          </a:p>
          <a:p>
            <a:pPr algn="ctr"/>
            <a:r>
              <a:rPr lang="en-US" dirty="0"/>
              <a:t>SIFT Image descriptors</a:t>
            </a:r>
          </a:p>
          <a:p>
            <a:pPr algn="ctr"/>
            <a:r>
              <a:rPr lang="en-US" dirty="0"/>
              <a:t>1M points, 128 dimensions, L2 distance</a:t>
            </a:r>
          </a:p>
        </p:txBody>
      </p:sp>
      <p:pic>
        <p:nvPicPr>
          <p:cNvPr id="8" name="Picture 7">
            <a:extLst>
              <a:ext uri="{FF2B5EF4-FFF2-40B4-BE49-F238E27FC236}">
                <a16:creationId xmlns:a16="http://schemas.microsoft.com/office/drawing/2014/main" id="{54486120-BC04-FAD4-9149-B72A3529BCB3}"/>
              </a:ext>
            </a:extLst>
          </p:cNvPr>
          <p:cNvPicPr>
            <a:picLocks noChangeAspect="1"/>
          </p:cNvPicPr>
          <p:nvPr/>
        </p:nvPicPr>
        <p:blipFill>
          <a:blip r:embed="rId4"/>
          <a:stretch>
            <a:fillRect/>
          </a:stretch>
        </p:blipFill>
        <p:spPr>
          <a:xfrm>
            <a:off x="5744817" y="1943101"/>
            <a:ext cx="5869744" cy="4477577"/>
          </a:xfrm>
          <a:prstGeom prst="rect">
            <a:avLst/>
          </a:prstGeom>
        </p:spPr>
      </p:pic>
    </p:spTree>
    <p:custDataLst>
      <p:tags r:id="rId1"/>
    </p:custDataLst>
    <p:extLst>
      <p:ext uri="{BB962C8B-B14F-4D97-AF65-F5344CB8AC3E}">
        <p14:creationId xmlns:p14="http://schemas.microsoft.com/office/powerpoint/2010/main" val="49084894"/>
      </p:ext>
    </p:extLst>
  </p:cSld>
  <p:clrMapOvr>
    <a:masterClrMapping/>
  </p:clrMapOvr>
  <mc:AlternateContent xmlns:mc="http://schemas.openxmlformats.org/markup-compatibility/2006" xmlns:p14="http://schemas.microsoft.com/office/powerpoint/2010/main">
    <mc:Choice Requires="p14">
      <p:transition spd="slow" p14:dur="2000" advTm="50722"/>
    </mc:Choice>
    <mc:Fallback xmlns="">
      <p:transition spd="slow" advTm="507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AF5D6B-71DC-46EA-9664-91F700224C93}"/>
              </a:ext>
            </a:extLst>
          </p:cNvPr>
          <p:cNvSpPr>
            <a:spLocks noGrp="1"/>
          </p:cNvSpPr>
          <p:nvPr>
            <p:ph type="title"/>
          </p:nvPr>
        </p:nvSpPr>
        <p:spPr>
          <a:xfrm>
            <a:off x="961778" y="365761"/>
            <a:ext cx="9992734" cy="672704"/>
          </a:xfrm>
        </p:spPr>
        <p:txBody>
          <a:bodyPr>
            <a:normAutofit fontScale="90000"/>
          </a:bodyPr>
          <a:lstStyle/>
          <a:p>
            <a:r>
              <a:rPr lang="en-US" dirty="0"/>
              <a:t>ANNS at scale: size, speed and freshness</a:t>
            </a:r>
          </a:p>
        </p:txBody>
      </p:sp>
      <p:sp>
        <p:nvSpPr>
          <p:cNvPr id="11" name="Date Placeholder 10">
            <a:extLst>
              <a:ext uri="{FF2B5EF4-FFF2-40B4-BE49-F238E27FC236}">
                <a16:creationId xmlns:a16="http://schemas.microsoft.com/office/drawing/2014/main" id="{B2C4462C-9262-4A61-A77D-86000A1A54EE}"/>
              </a:ext>
            </a:extLst>
          </p:cNvPr>
          <p:cNvSpPr>
            <a:spLocks noGrp="1"/>
          </p:cNvSpPr>
          <p:nvPr>
            <p:ph type="dt" sz="half" idx="10"/>
          </p:nvPr>
        </p:nvSpPr>
        <p:spPr/>
        <p:txBody>
          <a:bodyPr/>
          <a:lstStyle/>
          <a:p>
            <a:fld id="{E9278CD6-BE18-467C-B54D-BDAD38545472}" type="datetime1">
              <a:rPr lang="en-US" smtClean="0"/>
              <a:t>12-Oct-22</a:t>
            </a:fld>
            <a:endParaRPr lang="en-US"/>
          </a:p>
        </p:txBody>
      </p:sp>
      <p:sp>
        <p:nvSpPr>
          <p:cNvPr id="15" name="Slide Number Placeholder 14">
            <a:extLst>
              <a:ext uri="{FF2B5EF4-FFF2-40B4-BE49-F238E27FC236}">
                <a16:creationId xmlns:a16="http://schemas.microsoft.com/office/drawing/2014/main" id="{0C7A9DA4-E62C-4BC3-9AE1-3293680D4632}"/>
              </a:ext>
            </a:extLst>
          </p:cNvPr>
          <p:cNvSpPr>
            <a:spLocks noGrp="1"/>
          </p:cNvSpPr>
          <p:nvPr>
            <p:ph type="sldNum" sz="quarter" idx="12"/>
          </p:nvPr>
        </p:nvSpPr>
        <p:spPr/>
        <p:txBody>
          <a:bodyPr>
            <a:normAutofit/>
          </a:bodyPr>
          <a:lstStyle/>
          <a:p>
            <a:fld id="{7BA31737-66ED-4538-8E4A-5B6F08D0267E}" type="slidenum">
              <a:rPr lang="en-US" smtClean="0"/>
              <a:t>6</a:t>
            </a:fld>
            <a:endParaRPr lang="en-US"/>
          </a:p>
        </p:txBody>
      </p:sp>
      <p:graphicFrame>
        <p:nvGraphicFramePr>
          <p:cNvPr id="19" name="Table 19">
            <a:extLst>
              <a:ext uri="{FF2B5EF4-FFF2-40B4-BE49-F238E27FC236}">
                <a16:creationId xmlns:a16="http://schemas.microsoft.com/office/drawing/2014/main" id="{4B09A4D7-70AB-3351-E8ED-8C2928685794}"/>
              </a:ext>
            </a:extLst>
          </p:cNvPr>
          <p:cNvGraphicFramePr>
            <a:graphicFrameLocks noGrp="1"/>
          </p:cNvGraphicFramePr>
          <p:nvPr>
            <p:extLst>
              <p:ext uri="{D42A27DB-BD31-4B8C-83A1-F6EECF244321}">
                <p14:modId xmlns:p14="http://schemas.microsoft.com/office/powerpoint/2010/main" val="3072712270"/>
              </p:ext>
            </p:extLst>
          </p:nvPr>
        </p:nvGraphicFramePr>
        <p:xfrm>
          <a:off x="887357" y="1235003"/>
          <a:ext cx="8986647" cy="2291080"/>
        </p:xfrm>
        <a:graphic>
          <a:graphicData uri="http://schemas.openxmlformats.org/drawingml/2006/table">
            <a:tbl>
              <a:tblPr firstRow="1" bandRow="1">
                <a:tableStyleId>{5A111915-BE36-4E01-A7E5-04B1672EAD32}</a:tableStyleId>
              </a:tblPr>
              <a:tblGrid>
                <a:gridCol w="1519583">
                  <a:extLst>
                    <a:ext uri="{9D8B030D-6E8A-4147-A177-3AD203B41FA5}">
                      <a16:colId xmlns:a16="http://schemas.microsoft.com/office/drawing/2014/main" val="86535895"/>
                    </a:ext>
                  </a:extLst>
                </a:gridCol>
                <a:gridCol w="2585910">
                  <a:extLst>
                    <a:ext uri="{9D8B030D-6E8A-4147-A177-3AD203B41FA5}">
                      <a16:colId xmlns:a16="http://schemas.microsoft.com/office/drawing/2014/main" val="2808843146"/>
                    </a:ext>
                  </a:extLst>
                </a:gridCol>
                <a:gridCol w="2401616">
                  <a:extLst>
                    <a:ext uri="{9D8B030D-6E8A-4147-A177-3AD203B41FA5}">
                      <a16:colId xmlns:a16="http://schemas.microsoft.com/office/drawing/2014/main" val="2880226192"/>
                    </a:ext>
                  </a:extLst>
                </a:gridCol>
                <a:gridCol w="2479538">
                  <a:extLst>
                    <a:ext uri="{9D8B030D-6E8A-4147-A177-3AD203B41FA5}">
                      <a16:colId xmlns:a16="http://schemas.microsoft.com/office/drawing/2014/main" val="424857713"/>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n-lt"/>
                          <a:ea typeface="+mn-ea"/>
                          <a:cs typeface="+mn-cs"/>
                        </a:rPr>
                        <a:t>Web Search &amp; </a:t>
                      </a:r>
                      <a:r>
                        <a:rPr lang="en-US" sz="1800" b="1" kern="1200" dirty="0" err="1">
                          <a:solidFill>
                            <a:schemeClr val="bg1"/>
                          </a:solidFill>
                          <a:latin typeface="+mn-lt"/>
                          <a:ea typeface="+mn-ea"/>
                          <a:cs typeface="+mn-cs"/>
                        </a:rPr>
                        <a:t>Reco</a:t>
                      </a:r>
                      <a:endParaRPr lang="en-US" sz="18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n-lt"/>
                          <a:ea typeface="+mn-ea"/>
                          <a:cs typeface="+mn-cs"/>
                        </a:rPr>
                        <a:t>Email 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n-lt"/>
                          <a:ea typeface="+mn-ea"/>
                          <a:cs typeface="+mn-cs"/>
                        </a:rPr>
                        <a:t>Enterprise search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218008030"/>
                  </a:ext>
                </a:extLst>
              </a:tr>
              <a:tr h="370840">
                <a:tc>
                  <a:txBody>
                    <a:bodyPr/>
                    <a:lstStyle/>
                    <a:p>
                      <a:r>
                        <a:rPr lang="en-US" b="1" dirty="0"/>
                        <a:t>Index Size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b="0" dirty="0"/>
                        <a:t>~1 trillion pages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100s of trillions of sentences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Trillions of paragraphs across documents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3008682"/>
                  </a:ext>
                </a:extLst>
              </a:tr>
              <a:tr h="245151">
                <a:tc>
                  <a:txBody>
                    <a:bodyPr/>
                    <a:lstStyle/>
                    <a:p>
                      <a:r>
                        <a:rPr lang="en-US" b="1" dirty="0"/>
                        <a:t>Update Rate</a:t>
                      </a:r>
                    </a:p>
                    <a:p>
                      <a:r>
                        <a:rPr lang="en-US" b="1" dirty="0"/>
                        <a:t>(latency &lt;1s)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dirty="0"/>
                        <a:t>Billions of updates/day</a:t>
                      </a:r>
                      <a:br>
                        <a:rPr lang="en-US" dirty="0"/>
                      </a:b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Ingest new email, Purge deletes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Handle &gt;1% change/day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9633352"/>
                  </a:ext>
                </a:extLst>
              </a:tr>
              <a:tr h="370840">
                <a:tc>
                  <a:txBody>
                    <a:bodyPr/>
                    <a:lstStyle/>
                    <a:p>
                      <a:r>
                        <a:rPr lang="en-US" b="1" dirty="0"/>
                        <a:t>Search latency/QPS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dirty="0"/>
                        <a:t>&lt;10ms</a:t>
                      </a:r>
                    </a:p>
                    <a:p>
                      <a:r>
                        <a:rPr lang="en-US" dirty="0"/>
                        <a:t>10-100K+ Queries/sec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100s of </a:t>
                      </a:r>
                      <a:r>
                        <a:rPr lang="en-US" dirty="0" err="1"/>
                        <a:t>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10-100ms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3789317"/>
                  </a:ext>
                </a:extLst>
              </a:tr>
            </a:tbl>
          </a:graphicData>
        </a:graphic>
      </p:graphicFrame>
      <p:sp>
        <p:nvSpPr>
          <p:cNvPr id="21" name="TextBox 20">
            <a:extLst>
              <a:ext uri="{FF2B5EF4-FFF2-40B4-BE49-F238E27FC236}">
                <a16:creationId xmlns:a16="http://schemas.microsoft.com/office/drawing/2014/main" id="{1E45423C-F4BA-A387-F689-7E820C4BEE2E}"/>
              </a:ext>
            </a:extLst>
          </p:cNvPr>
          <p:cNvSpPr txBox="1"/>
          <p:nvPr/>
        </p:nvSpPr>
        <p:spPr>
          <a:xfrm>
            <a:off x="819222" y="3684507"/>
            <a:ext cx="5951837" cy="2308324"/>
          </a:xfrm>
          <a:prstGeom prst="rect">
            <a:avLst/>
          </a:prstGeom>
          <a:noFill/>
        </p:spPr>
        <p:txBody>
          <a:bodyPr wrap="square" rtlCol="0">
            <a:spAutoFit/>
          </a:bodyPr>
          <a:lstStyle/>
          <a:p>
            <a:r>
              <a:rPr lang="en-US" sz="2400" dirty="0">
                <a:latin typeface="+mj-lt"/>
              </a:rPr>
              <a:t>Problem 1: Existing algorithms use in-memory indices for &lt;10ms latency and high throughput</a:t>
            </a:r>
          </a:p>
          <a:p>
            <a:endParaRPr lang="en-US" sz="2400" dirty="0">
              <a:latin typeface="+mj-lt"/>
            </a:endParaRPr>
          </a:p>
          <a:p>
            <a:endParaRPr lang="en-US" sz="2400" dirty="0">
              <a:latin typeface="+mj-lt"/>
            </a:endParaRPr>
          </a:p>
          <a:p>
            <a:r>
              <a:rPr lang="en-US" sz="2400" dirty="0">
                <a:latin typeface="+mj-lt"/>
              </a:rPr>
              <a:t>Problem 2: Graph indices hard to update. Need to be rebuilt from scratch periodically.</a:t>
            </a:r>
          </a:p>
        </p:txBody>
      </p:sp>
      <p:sp>
        <p:nvSpPr>
          <p:cNvPr id="22" name="TextBox 21">
            <a:extLst>
              <a:ext uri="{FF2B5EF4-FFF2-40B4-BE49-F238E27FC236}">
                <a16:creationId xmlns:a16="http://schemas.microsoft.com/office/drawing/2014/main" id="{7D3BC5A5-2EA3-CB85-19DF-B4DF099F969C}"/>
              </a:ext>
            </a:extLst>
          </p:cNvPr>
          <p:cNvSpPr txBox="1"/>
          <p:nvPr/>
        </p:nvSpPr>
        <p:spPr>
          <a:xfrm>
            <a:off x="1008434" y="4471087"/>
            <a:ext cx="6053826" cy="646331"/>
          </a:xfrm>
          <a:prstGeom prst="rect">
            <a:avLst/>
          </a:prstGeom>
          <a:solidFill>
            <a:schemeClr val="accent6">
              <a:lumMod val="60000"/>
              <a:lumOff val="40000"/>
            </a:schemeClr>
          </a:solidFill>
        </p:spPr>
        <p:txBody>
          <a:bodyPr wrap="square" rtlCol="0">
            <a:spAutoFit/>
          </a:bodyPr>
          <a:lstStyle/>
          <a:p>
            <a:r>
              <a:rPr lang="en-US" dirty="0"/>
              <a:t>DiskANN [NeurIPS’19]: Index 5-10x more points/machine using inexpensive SSDs; serve with &lt;10ms latency and 10000+ QPS.</a:t>
            </a:r>
          </a:p>
        </p:txBody>
      </p:sp>
      <p:sp>
        <p:nvSpPr>
          <p:cNvPr id="23" name="TextBox 22">
            <a:extLst>
              <a:ext uri="{FF2B5EF4-FFF2-40B4-BE49-F238E27FC236}">
                <a16:creationId xmlns:a16="http://schemas.microsoft.com/office/drawing/2014/main" id="{BC626444-4B0A-70A1-68FC-C70304FEAB8B}"/>
              </a:ext>
            </a:extLst>
          </p:cNvPr>
          <p:cNvSpPr txBox="1"/>
          <p:nvPr/>
        </p:nvSpPr>
        <p:spPr>
          <a:xfrm>
            <a:off x="1008434" y="5902421"/>
            <a:ext cx="6001438" cy="646331"/>
          </a:xfrm>
          <a:prstGeom prst="rect">
            <a:avLst/>
          </a:prstGeom>
          <a:solidFill>
            <a:schemeClr val="accent6">
              <a:lumMod val="60000"/>
              <a:lumOff val="40000"/>
            </a:schemeClr>
          </a:solidFill>
        </p:spPr>
        <p:txBody>
          <a:bodyPr wrap="square" rtlCol="0">
            <a:spAutoFit/>
          </a:bodyPr>
          <a:lstStyle/>
          <a:p>
            <a:r>
              <a:rPr lang="en-US" dirty="0"/>
              <a:t>Fresh-DiskANN [arXiv:2105.09613]:</a:t>
            </a:r>
          </a:p>
          <a:p>
            <a:r>
              <a:rPr lang="en-US" dirty="0" err="1"/>
              <a:t>DiskANN</a:t>
            </a:r>
            <a:r>
              <a:rPr lang="en-US" dirty="0"/>
              <a:t> + Real-time freshness + 1000s of </a:t>
            </a:r>
            <a:r>
              <a:rPr lang="en-US" dirty="0" err="1"/>
              <a:t>inserts&amp;deletes</a:t>
            </a:r>
            <a:r>
              <a:rPr lang="en-US" dirty="0"/>
              <a:t>/sec</a:t>
            </a:r>
          </a:p>
        </p:txBody>
      </p:sp>
      <p:grpSp>
        <p:nvGrpSpPr>
          <p:cNvPr id="24" name="Group 23">
            <a:extLst>
              <a:ext uri="{FF2B5EF4-FFF2-40B4-BE49-F238E27FC236}">
                <a16:creationId xmlns:a16="http://schemas.microsoft.com/office/drawing/2014/main" id="{70C2A657-09C8-9E41-1064-2BCC1DCB63C4}"/>
              </a:ext>
            </a:extLst>
          </p:cNvPr>
          <p:cNvGrpSpPr/>
          <p:nvPr/>
        </p:nvGrpSpPr>
        <p:grpSpPr>
          <a:xfrm>
            <a:off x="6694259" y="3781377"/>
            <a:ext cx="4865336" cy="2677656"/>
            <a:chOff x="6538913" y="3396853"/>
            <a:chExt cx="4865336" cy="2677656"/>
          </a:xfrm>
        </p:grpSpPr>
        <p:sp>
          <p:nvSpPr>
            <p:cNvPr id="25" name="TextBox 24">
              <a:extLst>
                <a:ext uri="{FF2B5EF4-FFF2-40B4-BE49-F238E27FC236}">
                  <a16:creationId xmlns:a16="http://schemas.microsoft.com/office/drawing/2014/main" id="{7B7C0B90-A31A-285F-2FF2-CD06D7AD2B26}"/>
                </a:ext>
              </a:extLst>
            </p:cNvPr>
            <p:cNvSpPr txBox="1"/>
            <p:nvPr/>
          </p:nvSpPr>
          <p:spPr>
            <a:xfrm>
              <a:off x="6934201" y="3396853"/>
              <a:ext cx="4470048" cy="2677656"/>
            </a:xfrm>
            <a:prstGeom prst="rect">
              <a:avLst/>
            </a:prstGeom>
            <a:noFill/>
            <a:ln>
              <a:noFill/>
            </a:ln>
          </p:spPr>
          <p:txBody>
            <a:bodyPr wrap="square" rtlCol="0">
              <a:spAutoFit/>
            </a:bodyPr>
            <a:lstStyle/>
            <a:p>
              <a:r>
                <a:rPr lang="en-US" sz="2400" dirty="0">
                  <a:latin typeface="+mj-lt"/>
                </a:rPr>
                <a:t>10,000s of machines (100GB DRAM) to serve a trillion-point index for web search</a:t>
              </a:r>
            </a:p>
            <a:p>
              <a:endParaRPr lang="en-US" sz="2400" dirty="0">
                <a:latin typeface="+mj-lt"/>
              </a:endParaRPr>
            </a:p>
            <a:p>
              <a:r>
                <a:rPr lang="en-US" sz="2400" dirty="0">
                  <a:latin typeface="+mj-lt"/>
                </a:rPr>
                <a:t>10,000s of machines to </a:t>
              </a:r>
            </a:p>
            <a:p>
              <a:r>
                <a:rPr lang="en-US" sz="2400" dirty="0">
                  <a:latin typeface="+mj-lt"/>
                </a:rPr>
                <a:t>periodically rebuild indices</a:t>
              </a:r>
            </a:p>
            <a:p>
              <a:r>
                <a:rPr lang="en-US" sz="2400" dirty="0">
                  <a:latin typeface="+mj-lt"/>
                </a:rPr>
                <a:t>every 6 or 12 or 24hrs</a:t>
              </a:r>
              <a:endParaRPr lang="en-US" sz="2000" dirty="0">
                <a:latin typeface="+mj-lt"/>
              </a:endParaRPr>
            </a:p>
          </p:txBody>
        </p:sp>
        <p:grpSp>
          <p:nvGrpSpPr>
            <p:cNvPr id="26" name="Group 25">
              <a:extLst>
                <a:ext uri="{FF2B5EF4-FFF2-40B4-BE49-F238E27FC236}">
                  <a16:creationId xmlns:a16="http://schemas.microsoft.com/office/drawing/2014/main" id="{BF5066DE-D40C-4FDF-B20D-90D5DED10963}"/>
                </a:ext>
              </a:extLst>
            </p:cNvPr>
            <p:cNvGrpSpPr/>
            <p:nvPr/>
          </p:nvGrpSpPr>
          <p:grpSpPr>
            <a:xfrm>
              <a:off x="6538913" y="3715146"/>
              <a:ext cx="457200" cy="1538475"/>
              <a:chOff x="6538913" y="3715146"/>
              <a:chExt cx="457200" cy="1538475"/>
            </a:xfrm>
          </p:grpSpPr>
          <p:sp>
            <p:nvSpPr>
              <p:cNvPr id="27" name="Arrow: Right 26">
                <a:extLst>
                  <a:ext uri="{FF2B5EF4-FFF2-40B4-BE49-F238E27FC236}">
                    <a16:creationId xmlns:a16="http://schemas.microsoft.com/office/drawing/2014/main" id="{49F70B56-FFB4-434E-8D5D-F9BD2E97D588}"/>
                  </a:ext>
                </a:extLst>
              </p:cNvPr>
              <p:cNvSpPr/>
              <p:nvPr/>
            </p:nvSpPr>
            <p:spPr>
              <a:xfrm>
                <a:off x="6538913" y="5076515"/>
                <a:ext cx="457200" cy="17710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F30D2818-8BC7-4AFE-F455-938722F0278F}"/>
                  </a:ext>
                </a:extLst>
              </p:cNvPr>
              <p:cNvSpPr/>
              <p:nvPr/>
            </p:nvSpPr>
            <p:spPr>
              <a:xfrm>
                <a:off x="6538913" y="3715146"/>
                <a:ext cx="457200" cy="17710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ustDataLst>
      <p:tags r:id="rId1"/>
    </p:custDataLst>
    <p:extLst>
      <p:ext uri="{BB962C8B-B14F-4D97-AF65-F5344CB8AC3E}">
        <p14:creationId xmlns:p14="http://schemas.microsoft.com/office/powerpoint/2010/main" val="1859301115"/>
      </p:ext>
    </p:extLst>
  </p:cSld>
  <p:clrMapOvr>
    <a:masterClrMapping/>
  </p:clrMapOvr>
  <mc:AlternateContent xmlns:mc="http://schemas.openxmlformats.org/markup-compatibility/2006" xmlns:p14="http://schemas.microsoft.com/office/powerpoint/2010/main">
    <mc:Choice Requires="p14">
      <p:transition spd="slow" p14:dur="2000" advTm="110142"/>
    </mc:Choice>
    <mc:Fallback xmlns="">
      <p:transition spd="slow" advTm="1101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99E99D-00C3-4459-A5A1-9ABFFF3E0A82}"/>
              </a:ext>
            </a:extLst>
          </p:cNvPr>
          <p:cNvPicPr>
            <a:picLocks noChangeAspect="1"/>
          </p:cNvPicPr>
          <p:nvPr/>
        </p:nvPicPr>
        <p:blipFill>
          <a:blip r:embed="rId2"/>
          <a:stretch>
            <a:fillRect/>
          </a:stretch>
        </p:blipFill>
        <p:spPr>
          <a:xfrm>
            <a:off x="7074755" y="924338"/>
            <a:ext cx="3453079" cy="3245765"/>
          </a:xfrm>
          <a:prstGeom prst="rect">
            <a:avLst/>
          </a:prstGeom>
        </p:spPr>
      </p:pic>
      <p:sp>
        <p:nvSpPr>
          <p:cNvPr id="2" name="Title 1">
            <a:extLst>
              <a:ext uri="{FF2B5EF4-FFF2-40B4-BE49-F238E27FC236}">
                <a16:creationId xmlns:a16="http://schemas.microsoft.com/office/drawing/2014/main" id="{9F64EA06-B477-43E9-B11B-80F0BD8DB39F}"/>
              </a:ext>
            </a:extLst>
          </p:cNvPr>
          <p:cNvSpPr>
            <a:spLocks noGrp="1"/>
          </p:cNvSpPr>
          <p:nvPr>
            <p:ph type="title"/>
          </p:nvPr>
        </p:nvSpPr>
        <p:spPr>
          <a:xfrm>
            <a:off x="233570" y="161381"/>
            <a:ext cx="10705200" cy="672704"/>
          </a:xfrm>
        </p:spPr>
        <p:txBody>
          <a:bodyPr>
            <a:normAutofit fontScale="90000"/>
          </a:bodyPr>
          <a:lstStyle/>
          <a:p>
            <a:r>
              <a:rPr lang="en-US" dirty="0"/>
              <a:t>Clustering + compression-based algorithms: A primer</a:t>
            </a:r>
          </a:p>
        </p:txBody>
      </p:sp>
      <p:sp>
        <p:nvSpPr>
          <p:cNvPr id="3" name="Content Placeholder 2">
            <a:extLst>
              <a:ext uri="{FF2B5EF4-FFF2-40B4-BE49-F238E27FC236}">
                <a16:creationId xmlns:a16="http://schemas.microsoft.com/office/drawing/2014/main" id="{A6F54384-A42E-4797-BF04-4D86E4BE1333}"/>
              </a:ext>
            </a:extLst>
          </p:cNvPr>
          <p:cNvSpPr>
            <a:spLocks noGrp="1"/>
          </p:cNvSpPr>
          <p:nvPr>
            <p:ph idx="1"/>
          </p:nvPr>
        </p:nvSpPr>
        <p:spPr>
          <a:xfrm>
            <a:off x="660952" y="1001863"/>
            <a:ext cx="5751350" cy="5017273"/>
          </a:xfrm>
        </p:spPr>
        <p:txBody>
          <a:bodyPr numCol="1"/>
          <a:lstStyle/>
          <a:p>
            <a:pPr marL="0" indent="0">
              <a:buNone/>
            </a:pPr>
            <a:r>
              <a:rPr lang="en-US" dirty="0"/>
              <a:t>Popularized by Facebook AI Similarity Search [FAISS] package</a:t>
            </a:r>
          </a:p>
          <a:p>
            <a:r>
              <a:rPr lang="en-US" dirty="0"/>
              <a:t>Pre-processing/index build</a:t>
            </a:r>
          </a:p>
          <a:p>
            <a:pPr lvl="1"/>
            <a:r>
              <a:rPr lang="en-US" dirty="0"/>
              <a:t>Compress each vector into 32 bytes so </a:t>
            </a:r>
            <a:r>
              <a:rPr lang="en-US" b="1" dirty="0"/>
              <a:t>billion points fit into 32 GB RAM</a:t>
            </a:r>
          </a:p>
          <a:p>
            <a:pPr lvl="1"/>
            <a:r>
              <a:rPr lang="en-US" dirty="0"/>
              <a:t>Cluster points into k=n</a:t>
            </a:r>
            <a:r>
              <a:rPr lang="en-US" baseline="30000" dirty="0"/>
              <a:t>1/2</a:t>
            </a:r>
            <a:r>
              <a:rPr lang="en-US" dirty="0"/>
              <a:t> clusters (k=32000 for n=1B)</a:t>
            </a:r>
          </a:p>
          <a:p>
            <a:r>
              <a:rPr lang="en-US" dirty="0"/>
              <a:t>Query time</a:t>
            </a:r>
          </a:p>
          <a:p>
            <a:pPr lvl="1"/>
            <a:r>
              <a:rPr lang="en-US" dirty="0"/>
              <a:t>Find </a:t>
            </a:r>
            <a:r>
              <a:rPr lang="en-US" b="1" i="1" dirty="0"/>
              <a:t>w</a:t>
            </a:r>
            <a:r>
              <a:rPr lang="en-US" dirty="0"/>
              <a:t> closest clusters to query</a:t>
            </a:r>
          </a:p>
          <a:p>
            <a:pPr lvl="1"/>
            <a:r>
              <a:rPr lang="en-US" dirty="0"/>
              <a:t>Retrieve all points from these </a:t>
            </a:r>
            <a:r>
              <a:rPr lang="en-US" b="1" i="1" dirty="0"/>
              <a:t>w</a:t>
            </a:r>
            <a:r>
              <a:rPr lang="en-US" dirty="0"/>
              <a:t> clusters</a:t>
            </a:r>
          </a:p>
          <a:p>
            <a:pPr lvl="1"/>
            <a:r>
              <a:rPr lang="en-US" dirty="0"/>
              <a:t>Output top-k based on approximate distances using compressed vectors</a:t>
            </a:r>
          </a:p>
          <a:p>
            <a:endParaRPr lang="en-US" dirty="0"/>
          </a:p>
          <a:p>
            <a:pPr marL="0" indent="0">
              <a:buNone/>
            </a:pPr>
            <a:endParaRPr lang="en-US" u="sng" dirty="0"/>
          </a:p>
        </p:txBody>
      </p:sp>
      <p:grpSp>
        <p:nvGrpSpPr>
          <p:cNvPr id="19" name="Group 18">
            <a:extLst>
              <a:ext uri="{FF2B5EF4-FFF2-40B4-BE49-F238E27FC236}">
                <a16:creationId xmlns:a16="http://schemas.microsoft.com/office/drawing/2014/main" id="{FA1FC9A6-FBB2-437F-9FF2-BE057B3BC2E7}"/>
              </a:ext>
            </a:extLst>
          </p:cNvPr>
          <p:cNvGrpSpPr/>
          <p:nvPr/>
        </p:nvGrpSpPr>
        <p:grpSpPr>
          <a:xfrm>
            <a:off x="349918" y="4611589"/>
            <a:ext cx="5774355" cy="1143070"/>
            <a:chOff x="257907" y="4805936"/>
            <a:chExt cx="5774355" cy="1143070"/>
          </a:xfrm>
        </p:grpSpPr>
        <p:pic>
          <p:nvPicPr>
            <p:cNvPr id="12" name="Graphic 11" descr="Checkmark">
              <a:extLst>
                <a:ext uri="{FF2B5EF4-FFF2-40B4-BE49-F238E27FC236}">
                  <a16:creationId xmlns:a16="http://schemas.microsoft.com/office/drawing/2014/main" id="{EC3018EB-BA32-4A37-A900-B1F3CF5ACB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907" y="4920271"/>
              <a:ext cx="457200" cy="457200"/>
            </a:xfrm>
            <a:prstGeom prst="rect">
              <a:avLst/>
            </a:prstGeom>
          </p:spPr>
        </p:pic>
        <p:pic>
          <p:nvPicPr>
            <p:cNvPr id="13" name="Graphic 12" descr="Close">
              <a:extLst>
                <a:ext uri="{FF2B5EF4-FFF2-40B4-BE49-F238E27FC236}">
                  <a16:creationId xmlns:a16="http://schemas.microsoft.com/office/drawing/2014/main" id="{0E169E2E-A7A6-4E0A-886C-A70AFBBF6B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7907" y="5480348"/>
              <a:ext cx="457200" cy="457200"/>
            </a:xfrm>
            <a:prstGeom prst="rect">
              <a:avLst/>
            </a:prstGeom>
          </p:spPr>
        </p:pic>
        <p:sp>
          <p:nvSpPr>
            <p:cNvPr id="14" name="TextBox 13">
              <a:extLst>
                <a:ext uri="{FF2B5EF4-FFF2-40B4-BE49-F238E27FC236}">
                  <a16:creationId xmlns:a16="http://schemas.microsoft.com/office/drawing/2014/main" id="{A34DFBCC-293F-4C90-AE6C-94D2DD74119D}"/>
                </a:ext>
              </a:extLst>
            </p:cNvPr>
            <p:cNvSpPr txBox="1"/>
            <p:nvPr/>
          </p:nvSpPr>
          <p:spPr>
            <a:xfrm>
              <a:off x="893648" y="4805936"/>
              <a:ext cx="5138614" cy="1143070"/>
            </a:xfrm>
            <a:prstGeom prst="rect">
              <a:avLst/>
            </a:prstGeom>
            <a:noFill/>
          </p:spPr>
          <p:txBody>
            <a:bodyPr wrap="square" rtlCol="0">
              <a:spAutoFit/>
            </a:bodyPr>
            <a:lstStyle/>
            <a:p>
              <a:pPr>
                <a:lnSpc>
                  <a:spcPct val="150000"/>
                </a:lnSpc>
              </a:pPr>
              <a:r>
                <a:rPr lang="en-US" sz="2400" dirty="0">
                  <a:solidFill>
                    <a:schemeClr val="accent1">
                      <a:lumMod val="75000"/>
                    </a:schemeClr>
                  </a:solidFill>
                  <a:latin typeface="+mj-lt"/>
                </a:rPr>
                <a:t>High density of points/machine</a:t>
              </a:r>
            </a:p>
            <a:p>
              <a:pPr>
                <a:lnSpc>
                  <a:spcPct val="150000"/>
                </a:lnSpc>
              </a:pPr>
              <a:r>
                <a:rPr lang="en-US" sz="2400" dirty="0">
                  <a:solidFill>
                    <a:schemeClr val="accent1">
                      <a:lumMod val="75000"/>
                    </a:schemeClr>
                  </a:solidFill>
                  <a:latin typeface="+mj-lt"/>
                </a:rPr>
                <a:t>Low recalls</a:t>
              </a:r>
            </a:p>
          </p:txBody>
        </p:sp>
      </p:grpSp>
      <p:grpSp>
        <p:nvGrpSpPr>
          <p:cNvPr id="7" name="Group 6">
            <a:extLst>
              <a:ext uri="{FF2B5EF4-FFF2-40B4-BE49-F238E27FC236}">
                <a16:creationId xmlns:a16="http://schemas.microsoft.com/office/drawing/2014/main" id="{F9D03A0E-B333-4D00-B45C-EBB08E29AEE7}"/>
              </a:ext>
            </a:extLst>
          </p:cNvPr>
          <p:cNvGrpSpPr/>
          <p:nvPr/>
        </p:nvGrpSpPr>
        <p:grpSpPr>
          <a:xfrm>
            <a:off x="8374741" y="2423885"/>
            <a:ext cx="347103" cy="404858"/>
            <a:chOff x="2243015" y="2179229"/>
            <a:chExt cx="593970" cy="558894"/>
          </a:xfrm>
        </p:grpSpPr>
        <p:sp>
          <p:nvSpPr>
            <p:cNvPr id="4" name="Oval 3">
              <a:extLst>
                <a:ext uri="{FF2B5EF4-FFF2-40B4-BE49-F238E27FC236}">
                  <a16:creationId xmlns:a16="http://schemas.microsoft.com/office/drawing/2014/main" id="{30269A2B-0FC3-4CA9-A5C3-ABB496D9EEF8}"/>
                </a:ext>
              </a:extLst>
            </p:cNvPr>
            <p:cNvSpPr/>
            <p:nvPr/>
          </p:nvSpPr>
          <p:spPr>
            <a:xfrm>
              <a:off x="2243015" y="2179229"/>
              <a:ext cx="593970" cy="558894"/>
            </a:xfrm>
            <a:prstGeom prst="ellipse">
              <a:avLst/>
            </a:prstGeom>
            <a:solidFill>
              <a:schemeClr val="accent4">
                <a:lumMod val="60000"/>
                <a:lumOff val="40000"/>
                <a:alpha val="67000"/>
              </a:schemeClr>
            </a:solid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C33DD6-0C66-4840-83AA-07DC56EF488A}"/>
                </a:ext>
              </a:extLst>
            </p:cNvPr>
            <p:cNvSpPr/>
            <p:nvPr/>
          </p:nvSpPr>
          <p:spPr>
            <a:xfrm>
              <a:off x="2493108" y="2428412"/>
              <a:ext cx="85969" cy="656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peech Bubble: Rectangle with Corners Rounded 8">
            <a:extLst>
              <a:ext uri="{FF2B5EF4-FFF2-40B4-BE49-F238E27FC236}">
                <a16:creationId xmlns:a16="http://schemas.microsoft.com/office/drawing/2014/main" id="{A75A9751-A437-4F3A-8031-9D50A9392FB3}"/>
              </a:ext>
            </a:extLst>
          </p:cNvPr>
          <p:cNvSpPr/>
          <p:nvPr/>
        </p:nvSpPr>
        <p:spPr>
          <a:xfrm>
            <a:off x="4671393" y="3952015"/>
            <a:ext cx="6580616" cy="773909"/>
          </a:xfrm>
          <a:prstGeom prst="wedgeRoundRectCallout">
            <a:avLst>
              <a:gd name="adj1" fmla="val -83568"/>
              <a:gd name="adj2" fmla="val 156785"/>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mj-lt"/>
              </a:rPr>
              <a:t>Main drawback: compressed vector distances are lossy and susceptible to noise</a:t>
            </a:r>
          </a:p>
        </p:txBody>
      </p:sp>
      <p:sp>
        <p:nvSpPr>
          <p:cNvPr id="10" name="Date Placeholder 2">
            <a:extLst>
              <a:ext uri="{FF2B5EF4-FFF2-40B4-BE49-F238E27FC236}">
                <a16:creationId xmlns:a16="http://schemas.microsoft.com/office/drawing/2014/main" id="{FD28E28E-04D9-9AA0-3EF5-192033C84422}"/>
              </a:ext>
            </a:extLst>
          </p:cNvPr>
          <p:cNvSpPr>
            <a:spLocks noGrp="1"/>
          </p:cNvSpPr>
          <p:nvPr>
            <p:ph type="dt" sz="half" idx="10"/>
          </p:nvPr>
        </p:nvSpPr>
        <p:spPr>
          <a:xfrm rot="16200000">
            <a:off x="10979925" y="998539"/>
            <a:ext cx="1904999" cy="365125"/>
          </a:xfrm>
        </p:spPr>
        <p:txBody>
          <a:bodyPr/>
          <a:lstStyle/>
          <a:p>
            <a:fld id="{C4E045B5-7CD6-4D68-B38B-9DC5A4CDEE05}" type="datetime1">
              <a:rPr lang="en-US" smtClean="0"/>
              <a:t>12-Oct-22</a:t>
            </a:fld>
            <a:endParaRPr lang="en-US" dirty="0"/>
          </a:p>
        </p:txBody>
      </p:sp>
      <p:sp>
        <p:nvSpPr>
          <p:cNvPr id="11" name="Slide Number Placeholder 7">
            <a:extLst>
              <a:ext uri="{FF2B5EF4-FFF2-40B4-BE49-F238E27FC236}">
                <a16:creationId xmlns:a16="http://schemas.microsoft.com/office/drawing/2014/main" id="{D6A2ED7F-6BF9-3190-75B9-D86879651491}"/>
              </a:ext>
            </a:extLst>
          </p:cNvPr>
          <p:cNvSpPr>
            <a:spLocks noGrp="1"/>
          </p:cNvSpPr>
          <p:nvPr>
            <p:ph type="sldNum" sz="quarter" idx="12"/>
          </p:nvPr>
        </p:nvSpPr>
        <p:spPr>
          <a:xfrm>
            <a:off x="11657610" y="6172200"/>
            <a:ext cx="549630" cy="593725"/>
          </a:xfrm>
        </p:spPr>
        <p:txBody>
          <a:bodyPr>
            <a:normAutofit/>
          </a:bodyPr>
          <a:lstStyle/>
          <a:p>
            <a:fld id="{7BA31737-66ED-4538-8E4A-5B6F08D0267E}" type="slidenum">
              <a:rPr lang="en-US" smtClean="0"/>
              <a:t>7</a:t>
            </a:fld>
            <a:endParaRPr lang="en-US" dirty="0"/>
          </a:p>
        </p:txBody>
      </p:sp>
    </p:spTree>
    <p:extLst>
      <p:ext uri="{BB962C8B-B14F-4D97-AF65-F5344CB8AC3E}">
        <p14:creationId xmlns:p14="http://schemas.microsoft.com/office/powerpoint/2010/main" val="158674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 up of a map&#10;&#10;Description automatically generated">
            <a:extLst>
              <a:ext uri="{FF2B5EF4-FFF2-40B4-BE49-F238E27FC236}">
                <a16:creationId xmlns:a16="http://schemas.microsoft.com/office/drawing/2014/main" id="{987220FE-311D-4DCA-B689-1F43426A4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0" y="445356"/>
            <a:ext cx="6662679" cy="6662679"/>
          </a:xfrm>
          <a:prstGeom prst="rect">
            <a:avLst/>
          </a:prstGeom>
        </p:spPr>
      </p:pic>
      <p:sp>
        <p:nvSpPr>
          <p:cNvPr id="7" name="Flowchart: Connector 6">
            <a:extLst>
              <a:ext uri="{FF2B5EF4-FFF2-40B4-BE49-F238E27FC236}">
                <a16:creationId xmlns:a16="http://schemas.microsoft.com/office/drawing/2014/main" id="{3BA1559C-F5BA-4605-9444-1B378AE79891}"/>
              </a:ext>
            </a:extLst>
          </p:cNvPr>
          <p:cNvSpPr/>
          <p:nvPr/>
        </p:nvSpPr>
        <p:spPr>
          <a:xfrm>
            <a:off x="3469964" y="3628890"/>
            <a:ext cx="93306" cy="83975"/>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8" name="Flowchart: Connector 7">
            <a:extLst>
              <a:ext uri="{FF2B5EF4-FFF2-40B4-BE49-F238E27FC236}">
                <a16:creationId xmlns:a16="http://schemas.microsoft.com/office/drawing/2014/main" id="{D2BD1BA1-E01A-48A1-B64A-373B1AC54174}"/>
              </a:ext>
            </a:extLst>
          </p:cNvPr>
          <p:cNvSpPr/>
          <p:nvPr/>
        </p:nvSpPr>
        <p:spPr>
          <a:xfrm>
            <a:off x="2366884" y="4670338"/>
            <a:ext cx="51760" cy="63483"/>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cxnSp>
        <p:nvCxnSpPr>
          <p:cNvPr id="9" name="Straight Connector 8">
            <a:extLst>
              <a:ext uri="{FF2B5EF4-FFF2-40B4-BE49-F238E27FC236}">
                <a16:creationId xmlns:a16="http://schemas.microsoft.com/office/drawing/2014/main" id="{6F84DE5A-61E1-4657-9AF0-5D270ED3217A}"/>
              </a:ext>
            </a:extLst>
          </p:cNvPr>
          <p:cNvCxnSpPr>
            <a:cxnSpLocks/>
          </p:cNvCxnSpPr>
          <p:nvPr/>
        </p:nvCxnSpPr>
        <p:spPr>
          <a:xfrm flipH="1">
            <a:off x="3469965" y="3712865"/>
            <a:ext cx="35218" cy="94438"/>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02185E75-4D60-4B9D-A1F4-E658D186D77A}"/>
              </a:ext>
            </a:extLst>
          </p:cNvPr>
          <p:cNvCxnSpPr>
            <a:cxnSpLocks/>
          </p:cNvCxnSpPr>
          <p:nvPr/>
        </p:nvCxnSpPr>
        <p:spPr>
          <a:xfrm flipH="1">
            <a:off x="3375715" y="3807303"/>
            <a:ext cx="94249" cy="259006"/>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192C67B6-0CE0-4B82-99ED-3DEA588669E4}"/>
              </a:ext>
            </a:extLst>
          </p:cNvPr>
          <p:cNvCxnSpPr>
            <a:cxnSpLocks/>
          </p:cNvCxnSpPr>
          <p:nvPr/>
        </p:nvCxnSpPr>
        <p:spPr>
          <a:xfrm flipH="1">
            <a:off x="3247408" y="4066309"/>
            <a:ext cx="128308" cy="347472"/>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53CC452B-BE24-4E39-927E-586B6CED3477}"/>
              </a:ext>
            </a:extLst>
          </p:cNvPr>
          <p:cNvCxnSpPr>
            <a:cxnSpLocks/>
          </p:cNvCxnSpPr>
          <p:nvPr/>
        </p:nvCxnSpPr>
        <p:spPr>
          <a:xfrm flipH="1" flipV="1">
            <a:off x="2973669" y="4395979"/>
            <a:ext cx="273739" cy="17802"/>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CE0B2513-5F3E-4945-A759-BC8752EBB9F2}"/>
              </a:ext>
            </a:extLst>
          </p:cNvPr>
          <p:cNvCxnSpPr>
            <a:cxnSpLocks/>
          </p:cNvCxnSpPr>
          <p:nvPr/>
        </p:nvCxnSpPr>
        <p:spPr>
          <a:xfrm flipH="1">
            <a:off x="2603498" y="4395979"/>
            <a:ext cx="370172" cy="239537"/>
          </a:xfrm>
          <a:prstGeom prst="line">
            <a:avLst/>
          </a:prstGeom>
          <a:ln w="19050">
            <a:solidFill>
              <a:srgbClr val="C00000"/>
            </a:solidFill>
          </a:ln>
        </p:spPr>
        <p:style>
          <a:lnRef idx="2">
            <a:schemeClr val="dk1"/>
          </a:lnRef>
          <a:fillRef idx="0">
            <a:schemeClr val="dk1"/>
          </a:fillRef>
          <a:effectRef idx="1">
            <a:schemeClr val="dk1"/>
          </a:effectRef>
          <a:fontRef idx="minor">
            <a:schemeClr val="tx1"/>
          </a:fontRef>
        </p:style>
      </p:cxnSp>
      <p:sp>
        <p:nvSpPr>
          <p:cNvPr id="19" name="Title 1">
            <a:extLst>
              <a:ext uri="{FF2B5EF4-FFF2-40B4-BE49-F238E27FC236}">
                <a16:creationId xmlns:a16="http://schemas.microsoft.com/office/drawing/2014/main" id="{EE76BD44-0A38-46EB-9D16-1773F49BC2A6}"/>
              </a:ext>
            </a:extLst>
          </p:cNvPr>
          <p:cNvSpPr txBox="1">
            <a:spLocks/>
          </p:cNvSpPr>
          <p:nvPr/>
        </p:nvSpPr>
        <p:spPr>
          <a:xfrm>
            <a:off x="0" y="74422"/>
            <a:ext cx="12192000" cy="975360"/>
          </a:xfrm>
          <a:prstGeom prst="rect">
            <a:avLst/>
          </a:prstGeom>
          <a:noFill/>
        </p:spPr>
        <p:txBody>
          <a:bodyPr vert="horz" lIns="548640" tIns="45720" rIns="91440" bIns="45720" rtlCol="0" anchor="ctr">
            <a:normAutofit/>
          </a:bodyPr>
          <a:lstStyle>
            <a:lvl1pPr algn="l" defTabSz="914400" rtl="0" eaLnBrk="1" latinLnBrk="0" hangingPunct="1">
              <a:lnSpc>
                <a:spcPct val="90000"/>
              </a:lnSpc>
              <a:spcBef>
                <a:spcPct val="0"/>
              </a:spcBef>
              <a:buNone/>
              <a:defRPr sz="4400" kern="1200" spc="-15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a:ln>
                  <a:noFill/>
                </a:ln>
                <a:solidFill>
                  <a:prstClr val="black">
                    <a:lumMod val="95000"/>
                    <a:lumOff val="5000"/>
                  </a:prstClr>
                </a:solidFill>
                <a:effectLst/>
                <a:uLnTx/>
                <a:uFillTx/>
                <a:ea typeface="+mj-ea"/>
                <a:cs typeface="+mj-cs"/>
              </a:rPr>
              <a:t>Graph-based ANN</a:t>
            </a:r>
            <a:r>
              <a:rPr kumimoji="0" lang="en-US" sz="4400" b="0" i="0" u="none" strike="noStrike" kern="1200" cap="none" spc="-150" normalizeH="0" noProof="0" dirty="0">
                <a:ln>
                  <a:noFill/>
                </a:ln>
                <a:solidFill>
                  <a:prstClr val="black">
                    <a:lumMod val="95000"/>
                    <a:lumOff val="5000"/>
                  </a:prstClr>
                </a:solidFill>
                <a:effectLst/>
                <a:uLnTx/>
                <a:uFillTx/>
                <a:ea typeface="+mj-ea"/>
                <a:cs typeface="+mj-cs"/>
              </a:rPr>
              <a:t> indices</a:t>
            </a:r>
            <a:r>
              <a:rPr kumimoji="0" lang="en-US" sz="4400" b="0" i="0" u="none" strike="noStrike" kern="1200" cap="none" spc="-150" normalizeH="0" baseline="0" noProof="0" dirty="0">
                <a:ln>
                  <a:noFill/>
                </a:ln>
                <a:solidFill>
                  <a:prstClr val="black">
                    <a:lumMod val="95000"/>
                    <a:lumOff val="5000"/>
                  </a:prstClr>
                </a:solidFill>
                <a:effectLst/>
                <a:uLnTx/>
                <a:uFillTx/>
                <a:ea typeface="+mj-ea"/>
                <a:cs typeface="+mj-cs"/>
              </a:rPr>
              <a:t>: a primer</a:t>
            </a:r>
          </a:p>
        </p:txBody>
      </p:sp>
      <p:sp>
        <p:nvSpPr>
          <p:cNvPr id="16" name="TextBox 15">
            <a:extLst>
              <a:ext uri="{FF2B5EF4-FFF2-40B4-BE49-F238E27FC236}">
                <a16:creationId xmlns:a16="http://schemas.microsoft.com/office/drawing/2014/main" id="{AA288F0D-20FE-4415-9D5A-D3A6D181A115}"/>
              </a:ext>
            </a:extLst>
          </p:cNvPr>
          <p:cNvSpPr txBox="1"/>
          <p:nvPr/>
        </p:nvSpPr>
        <p:spPr>
          <a:xfrm>
            <a:off x="6780912" y="786208"/>
            <a:ext cx="4342145"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rPr>
              <a:t>Index:</a:t>
            </a:r>
            <a:r>
              <a:rPr lang="en-US" sz="2000" noProof="0" dirty="0">
                <a:solidFill>
                  <a:prstClr val="black"/>
                </a:solidFill>
              </a:rPr>
              <a:t> One vertex per data point/embedding. Directed edges between vertices with O(l</a:t>
            </a:r>
            <a:r>
              <a:rPr lang="en-US" sz="2000" dirty="0" err="1">
                <a:solidFill>
                  <a:prstClr val="black"/>
                </a:solidFill>
              </a:rPr>
              <a:t>og</a:t>
            </a:r>
            <a:r>
              <a:rPr lang="en-US" sz="2000" dirty="0">
                <a:solidFill>
                  <a:prstClr val="black"/>
                </a:solidFill>
              </a:rPr>
              <a:t> n) degree.</a:t>
            </a:r>
            <a:endParaRPr kumimoji="0" lang="en-US" sz="2000" b="1"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rPr>
              <a:t>For query </a:t>
            </a:r>
            <a:r>
              <a:rPr kumimoji="0" lang="en-US" sz="2000" b="1" i="1" u="none" strike="noStrike" kern="1200" cap="none" spc="0" normalizeH="0" baseline="0" noProof="0" dirty="0">
                <a:ln>
                  <a:noFill/>
                </a:ln>
                <a:solidFill>
                  <a:prstClr val="black"/>
                </a:solidFill>
                <a:effectLst/>
                <a:uLnTx/>
                <a:uFillTx/>
              </a:rPr>
              <a:t>q</a:t>
            </a:r>
            <a:r>
              <a:rPr kumimoji="0" lang="en-US" sz="2000" b="1" i="0" u="none" strike="noStrike" kern="1200" cap="none" spc="0" normalizeH="0" baseline="0" noProof="0" dirty="0">
                <a:ln>
                  <a:noFill/>
                </a:ln>
                <a:solidFill>
                  <a:prstClr val="black"/>
                </a:solidFill>
                <a:effectLst/>
                <a:uLnTx/>
                <a:uFillTx/>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rPr>
              <a:t>Start at designated</a:t>
            </a:r>
            <a:r>
              <a:rPr kumimoji="0" lang="en-US" sz="2000" b="0" i="0" u="none" strike="noStrike" kern="1200" cap="none" spc="0" normalizeH="0" noProof="0" dirty="0">
                <a:ln>
                  <a:noFill/>
                </a:ln>
                <a:solidFill>
                  <a:prstClr val="black"/>
                </a:solidFill>
                <a:effectLst/>
                <a:uLnTx/>
                <a:uFillTx/>
              </a:rPr>
              <a:t> start </a:t>
            </a:r>
            <a:r>
              <a:rPr kumimoji="0" lang="en-US" sz="2000" b="1" i="1" u="none" strike="noStrike" kern="1200" cap="none" spc="0" normalizeH="0" baseline="0" noProof="0" dirty="0">
                <a:ln>
                  <a:noFill/>
                </a:ln>
                <a:solidFill>
                  <a:prstClr val="black"/>
                </a:solidFill>
                <a:effectLst/>
                <a:uLnTx/>
                <a:uFillTx/>
              </a:rPr>
              <a:t>s</a:t>
            </a:r>
            <a:r>
              <a:rPr kumimoji="0" lang="en-US" sz="2000" b="0" i="0" u="none" strike="noStrike" kern="1200" cap="none" spc="0" normalizeH="0" baseline="0" noProof="0" dirty="0">
                <a:ln>
                  <a:noFill/>
                </a:ln>
                <a:solidFill>
                  <a:prstClr val="black"/>
                </a:solidFill>
                <a:effectLst/>
                <a:uLnTx/>
                <a:uFillTx/>
              </a:rPr>
              <a:t>, and iterate:</a:t>
            </a:r>
          </a:p>
          <a:p>
            <a:pPr marL="457200" lvl="0" indent="-457200">
              <a:buFontTx/>
              <a:buAutoNum type="arabicPeriod"/>
              <a:defRPr/>
            </a:pPr>
            <a:r>
              <a:rPr lang="en-US" sz="2000" dirty="0">
                <a:solidFill>
                  <a:prstClr val="black"/>
                </a:solidFill>
              </a:rPr>
              <a:t>compute dist. from </a:t>
            </a:r>
            <a:r>
              <a:rPr lang="en-US" sz="2000" b="1" i="1" dirty="0">
                <a:solidFill>
                  <a:prstClr val="black"/>
                </a:solidFill>
              </a:rPr>
              <a:t>q</a:t>
            </a:r>
            <a:r>
              <a:rPr lang="en-US" sz="2000" dirty="0">
                <a:solidFill>
                  <a:prstClr val="black"/>
                </a:solidFill>
              </a:rPr>
              <a:t> to neighbors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rPr>
              <a:t>hop to node closest to </a:t>
            </a:r>
            <a:r>
              <a:rPr kumimoji="0" lang="en-US" sz="2000" b="1" i="1" u="none" strike="noStrike" kern="1200" cap="none" spc="0" normalizeH="0" baseline="0" noProof="0" dirty="0">
                <a:ln>
                  <a:noFill/>
                </a:ln>
                <a:solidFill>
                  <a:prstClr val="black"/>
                </a:solidFill>
                <a:effectLst/>
                <a:uLnTx/>
                <a:uFillTx/>
              </a:rPr>
              <a:t>q</a:t>
            </a:r>
            <a:r>
              <a:rPr kumimoji="0" lang="en-US" sz="2000" b="0" i="1" u="none" strike="noStrike" kern="1200" cap="none" spc="0" normalizeH="0" baseline="0" noProof="0" dirty="0">
                <a:ln>
                  <a:noFill/>
                </a:ln>
                <a:solidFill>
                  <a:prstClr val="black"/>
                </a:solidFill>
                <a:effectLst/>
                <a:uLnTx/>
                <a:uFillTx/>
              </a:rPr>
              <a:t>,</a:t>
            </a:r>
          </a:p>
          <a:p>
            <a:pPr marR="0" lvl="0" algn="l" defTabSz="914400" rtl="0" eaLnBrk="1" fontAlgn="auto" latinLnBrk="0" hangingPunct="1">
              <a:lnSpc>
                <a:spcPct val="100000"/>
              </a:lnSpc>
              <a:spcBef>
                <a:spcPts val="0"/>
              </a:spcBef>
              <a:spcAft>
                <a:spcPts val="0"/>
              </a:spcAft>
              <a:buClrTx/>
              <a:buSzTx/>
              <a:tabLst/>
              <a:defRPr/>
            </a:pPr>
            <a:r>
              <a:rPr kumimoji="0" lang="en-US" sz="2000" b="0" i="1" u="none" strike="noStrike" kern="1200" cap="none" spc="0" normalizeH="0" baseline="0" noProof="0" dirty="0">
                <a:ln>
                  <a:noFill/>
                </a:ln>
                <a:solidFill>
                  <a:prstClr val="black"/>
                </a:solidFill>
                <a:effectLst/>
                <a:uLnTx/>
                <a:uFillTx/>
              </a:rPr>
              <a:t>as long as distance improves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rPr>
              <a:t>Index build: </a:t>
            </a:r>
            <a:r>
              <a:rPr kumimoji="0" lang="en-US" sz="2000" b="0" i="0" u="none" strike="noStrike" kern="1200" cap="none" spc="0" normalizeH="0" baseline="0" noProof="0" dirty="0">
                <a:ln>
                  <a:noFill/>
                </a:ln>
                <a:solidFill>
                  <a:prstClr val="black"/>
                </a:solidFill>
                <a:effectLst/>
                <a:uLnTx/>
                <a:uFillTx/>
              </a:rPr>
              <a:t>Create</a:t>
            </a:r>
            <a:r>
              <a:rPr kumimoji="0" lang="en-US" sz="2000" b="0" i="0" u="none" strike="noStrike" kern="1200" cap="none" spc="0" normalizeH="0" noProof="0" dirty="0">
                <a:ln>
                  <a:noFill/>
                </a:ln>
                <a:solidFill>
                  <a:prstClr val="black"/>
                </a:solidFill>
                <a:effectLst/>
                <a:uLnTx/>
                <a:uFillTx/>
              </a:rPr>
              <a:t> </a:t>
            </a:r>
            <a:r>
              <a:rPr kumimoji="0" lang="en-US" sz="2000" b="0" i="0" u="none" strike="noStrike" kern="1200" cap="none" spc="0" normalizeH="0" baseline="0" noProof="0" dirty="0">
                <a:ln>
                  <a:noFill/>
                </a:ln>
                <a:solidFill>
                  <a:prstClr val="black"/>
                </a:solidFill>
                <a:effectLst/>
                <a:uLnTx/>
                <a:uFillTx/>
              </a:rPr>
              <a:t>a O(log n)-degree graph that guides queries with the </a:t>
            </a:r>
            <a:r>
              <a:rPr kumimoji="0" lang="en-US" sz="2000" b="1" i="0" u="none" strike="noStrike" kern="1200" cap="none" spc="0" normalizeH="0" baseline="0" noProof="0" dirty="0">
                <a:ln>
                  <a:noFill/>
                </a:ln>
                <a:solidFill>
                  <a:prstClr val="black"/>
                </a:solidFill>
                <a:effectLst/>
                <a:uLnTx/>
                <a:uFillTx/>
              </a:rPr>
              <a:t>fewest hops </a:t>
            </a:r>
            <a:r>
              <a:rPr kumimoji="0" lang="en-US" sz="2000" b="0" i="0" u="none" strike="noStrike" kern="1200" cap="none" spc="0" normalizeH="0" baseline="0" noProof="0" dirty="0">
                <a:ln>
                  <a:noFill/>
                </a:ln>
                <a:solidFill>
                  <a:prstClr val="black"/>
                </a:solidFill>
                <a:effectLst/>
                <a:uLnTx/>
                <a:uFillTx/>
              </a:rPr>
              <a:t>and</a:t>
            </a:r>
            <a:r>
              <a:rPr kumimoji="0" lang="en-US" sz="2000" b="1" i="0" u="none" strike="noStrike" kern="1200" cap="none" spc="0" normalizeH="0" baseline="0" noProof="0" dirty="0">
                <a:ln>
                  <a:noFill/>
                </a:ln>
                <a:solidFill>
                  <a:prstClr val="black"/>
                </a:solidFill>
                <a:effectLst/>
                <a:uLnTx/>
                <a:uFillTx/>
              </a:rPr>
              <a:t> distance comparisons</a:t>
            </a:r>
            <a:endParaRPr kumimoji="0" lang="en-US" sz="2800" b="1" i="0" u="none" strike="noStrike" kern="1200" cap="none" spc="-10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endParaRPr>
          </a:p>
        </p:txBody>
      </p:sp>
      <p:sp>
        <p:nvSpPr>
          <p:cNvPr id="2" name="TextBox 1">
            <a:extLst>
              <a:ext uri="{FF2B5EF4-FFF2-40B4-BE49-F238E27FC236}">
                <a16:creationId xmlns:a16="http://schemas.microsoft.com/office/drawing/2014/main" id="{0E0AB800-CFEB-4514-9801-44001FE3B3F9}"/>
              </a:ext>
            </a:extLst>
          </p:cNvPr>
          <p:cNvSpPr txBox="1"/>
          <p:nvPr/>
        </p:nvSpPr>
        <p:spPr>
          <a:xfrm>
            <a:off x="3455356" y="3270767"/>
            <a:ext cx="2158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entury Schoolbook" panose="02040604050505020304"/>
                <a:ea typeface="+mn-ea"/>
                <a:cs typeface="+mn-cs"/>
              </a:rPr>
              <a:t>s</a:t>
            </a:r>
            <a:endParaRPr kumimoji="0" lang="en-US" sz="1800" b="1" i="1"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p:sp>
        <p:nvSpPr>
          <p:cNvPr id="18" name="TextBox 17">
            <a:extLst>
              <a:ext uri="{FF2B5EF4-FFF2-40B4-BE49-F238E27FC236}">
                <a16:creationId xmlns:a16="http://schemas.microsoft.com/office/drawing/2014/main" id="{F71F1464-BCC0-4FC1-A6A6-7F734801D70C}"/>
              </a:ext>
            </a:extLst>
          </p:cNvPr>
          <p:cNvSpPr txBox="1"/>
          <p:nvPr/>
        </p:nvSpPr>
        <p:spPr>
          <a:xfrm>
            <a:off x="2267731" y="4635516"/>
            <a:ext cx="2158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entury Schoolbook" panose="02040604050505020304"/>
                <a:ea typeface="+mn-ea"/>
                <a:cs typeface="+mn-cs"/>
              </a:rPr>
              <a:t>q</a:t>
            </a:r>
            <a:endParaRPr kumimoji="0" lang="en-US" sz="1800" b="1" i="1"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p:grpSp>
        <p:nvGrpSpPr>
          <p:cNvPr id="3" name="Group 2">
            <a:extLst>
              <a:ext uri="{FF2B5EF4-FFF2-40B4-BE49-F238E27FC236}">
                <a16:creationId xmlns:a16="http://schemas.microsoft.com/office/drawing/2014/main" id="{4B859D02-97B6-2429-5CF1-5DD7AB2FDA08}"/>
              </a:ext>
            </a:extLst>
          </p:cNvPr>
          <p:cNvGrpSpPr/>
          <p:nvPr/>
        </p:nvGrpSpPr>
        <p:grpSpPr>
          <a:xfrm>
            <a:off x="6775657" y="5112785"/>
            <a:ext cx="4876984" cy="1697068"/>
            <a:chOff x="6381270" y="4794093"/>
            <a:chExt cx="4876984" cy="1697068"/>
          </a:xfrm>
        </p:grpSpPr>
        <p:pic>
          <p:nvPicPr>
            <p:cNvPr id="4" name="Graphic 3" descr="Checkmark">
              <a:extLst>
                <a:ext uri="{FF2B5EF4-FFF2-40B4-BE49-F238E27FC236}">
                  <a16:creationId xmlns:a16="http://schemas.microsoft.com/office/drawing/2014/main" id="{C88C1309-0E89-06DF-A794-2CC65EFD045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81270" y="4902450"/>
              <a:ext cx="457200" cy="457200"/>
            </a:xfrm>
            <a:prstGeom prst="rect">
              <a:avLst/>
            </a:prstGeom>
          </p:spPr>
        </p:pic>
        <p:pic>
          <p:nvPicPr>
            <p:cNvPr id="5" name="Graphic 4" descr="Close">
              <a:extLst>
                <a:ext uri="{FF2B5EF4-FFF2-40B4-BE49-F238E27FC236}">
                  <a16:creationId xmlns:a16="http://schemas.microsoft.com/office/drawing/2014/main" id="{2AF4FC69-0A84-9982-9311-DFCCEC043B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81270" y="5468048"/>
              <a:ext cx="457200" cy="457200"/>
            </a:xfrm>
            <a:prstGeom prst="rect">
              <a:avLst/>
            </a:prstGeom>
          </p:spPr>
        </p:pic>
        <p:sp>
          <p:nvSpPr>
            <p:cNvPr id="6" name="TextBox 5">
              <a:extLst>
                <a:ext uri="{FF2B5EF4-FFF2-40B4-BE49-F238E27FC236}">
                  <a16:creationId xmlns:a16="http://schemas.microsoft.com/office/drawing/2014/main" id="{E4F2D8DC-DDE2-FFAC-2A73-0EBBC9FFD648}"/>
                </a:ext>
              </a:extLst>
            </p:cNvPr>
            <p:cNvSpPr txBox="1"/>
            <p:nvPr/>
          </p:nvSpPr>
          <p:spPr>
            <a:xfrm>
              <a:off x="7012881" y="4794093"/>
              <a:ext cx="4245373" cy="1697068"/>
            </a:xfrm>
            <a:prstGeom prst="rect">
              <a:avLst/>
            </a:prstGeom>
            <a:noFill/>
          </p:spPr>
          <p:txBody>
            <a:bodyPr wrap="square" rtlCol="0">
              <a:spAutoFit/>
            </a:bodyPr>
            <a:lstStyle/>
            <a:p>
              <a:pPr>
                <a:lnSpc>
                  <a:spcPct val="150000"/>
                </a:lnSpc>
              </a:pPr>
              <a:r>
                <a:rPr lang="en-US" sz="2400" dirty="0">
                  <a:solidFill>
                    <a:schemeClr val="accent1">
                      <a:lumMod val="75000"/>
                    </a:schemeClr>
                  </a:solidFill>
                  <a:latin typeface="+mj-lt"/>
                </a:rPr>
                <a:t>High recall and low latency</a:t>
              </a:r>
            </a:p>
            <a:p>
              <a:pPr>
                <a:lnSpc>
                  <a:spcPct val="150000"/>
                </a:lnSpc>
              </a:pPr>
              <a:r>
                <a:rPr lang="en-US" sz="2400" dirty="0">
                  <a:solidFill>
                    <a:schemeClr val="accent1">
                      <a:lumMod val="75000"/>
                    </a:schemeClr>
                  </a:solidFill>
                  <a:latin typeface="+mj-lt"/>
                </a:rPr>
                <a:t>Data and graph in memory</a:t>
              </a:r>
            </a:p>
            <a:p>
              <a:pPr>
                <a:lnSpc>
                  <a:spcPct val="150000"/>
                </a:lnSpc>
              </a:pPr>
              <a:r>
                <a:rPr lang="en-US" sz="2400" dirty="0">
                  <a:solidFill>
                    <a:schemeClr val="accent1">
                      <a:lumMod val="75000"/>
                    </a:schemeClr>
                  </a:solidFill>
                  <a:latin typeface="+mj-lt"/>
                </a:rPr>
                <a:t>Only ~100M points/machine</a:t>
              </a:r>
            </a:p>
          </p:txBody>
        </p:sp>
      </p:grpSp>
      <p:sp>
        <p:nvSpPr>
          <p:cNvPr id="17" name="Date Placeholder 2">
            <a:extLst>
              <a:ext uri="{FF2B5EF4-FFF2-40B4-BE49-F238E27FC236}">
                <a16:creationId xmlns:a16="http://schemas.microsoft.com/office/drawing/2014/main" id="{74077368-FF70-D97B-65CE-D897A34E6DE9}"/>
              </a:ext>
            </a:extLst>
          </p:cNvPr>
          <p:cNvSpPr>
            <a:spLocks noGrp="1"/>
          </p:cNvSpPr>
          <p:nvPr>
            <p:ph type="dt" sz="half" idx="10"/>
          </p:nvPr>
        </p:nvSpPr>
        <p:spPr>
          <a:xfrm rot="16200000">
            <a:off x="10979925" y="998539"/>
            <a:ext cx="1904999" cy="365125"/>
          </a:xfrm>
        </p:spPr>
        <p:txBody>
          <a:bodyPr/>
          <a:lstStyle/>
          <a:p>
            <a:fld id="{C4E045B5-7CD6-4D68-B38B-9DC5A4CDEE05}" type="datetime1">
              <a:rPr lang="en-US" smtClean="0"/>
              <a:t>12-Oct-22</a:t>
            </a:fld>
            <a:endParaRPr lang="en-US" dirty="0"/>
          </a:p>
        </p:txBody>
      </p:sp>
      <p:sp>
        <p:nvSpPr>
          <p:cNvPr id="20" name="Slide Number Placeholder 7">
            <a:extLst>
              <a:ext uri="{FF2B5EF4-FFF2-40B4-BE49-F238E27FC236}">
                <a16:creationId xmlns:a16="http://schemas.microsoft.com/office/drawing/2014/main" id="{F5E84C85-65FC-C01A-6997-0582549149CA}"/>
              </a:ext>
            </a:extLst>
          </p:cNvPr>
          <p:cNvSpPr>
            <a:spLocks noGrp="1"/>
          </p:cNvSpPr>
          <p:nvPr>
            <p:ph type="sldNum" sz="quarter" idx="12"/>
          </p:nvPr>
        </p:nvSpPr>
        <p:spPr>
          <a:xfrm>
            <a:off x="11657610" y="6172200"/>
            <a:ext cx="549630" cy="593725"/>
          </a:xfrm>
        </p:spPr>
        <p:txBody>
          <a:bodyPr>
            <a:normAutofit/>
          </a:bodyPr>
          <a:lstStyle/>
          <a:p>
            <a:fld id="{7BA31737-66ED-4538-8E4A-5B6F08D0267E}" type="slidenum">
              <a:rPr lang="en-US" smtClean="0"/>
              <a:t>8</a:t>
            </a:fld>
            <a:endParaRPr lang="en-US" dirty="0"/>
          </a:p>
        </p:txBody>
      </p:sp>
    </p:spTree>
    <p:extLst>
      <p:ext uri="{BB962C8B-B14F-4D97-AF65-F5344CB8AC3E}">
        <p14:creationId xmlns:p14="http://schemas.microsoft.com/office/powerpoint/2010/main" val="126271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AA2A-8CF9-6F5F-26C5-3BF91FA5E97E}"/>
              </a:ext>
            </a:extLst>
          </p:cNvPr>
          <p:cNvSpPr>
            <a:spLocks noGrp="1"/>
          </p:cNvSpPr>
          <p:nvPr>
            <p:ph type="title"/>
          </p:nvPr>
        </p:nvSpPr>
        <p:spPr>
          <a:xfrm>
            <a:off x="822385" y="365761"/>
            <a:ext cx="10132127" cy="672704"/>
          </a:xfrm>
        </p:spPr>
        <p:txBody>
          <a:bodyPr>
            <a:normAutofit fontScale="90000"/>
          </a:bodyPr>
          <a:lstStyle/>
          <a:p>
            <a:r>
              <a:rPr lang="en-US" dirty="0"/>
              <a:t>LSH, Clustering, Graph at 100 million scale</a:t>
            </a:r>
          </a:p>
        </p:txBody>
      </p:sp>
      <p:sp>
        <p:nvSpPr>
          <p:cNvPr id="6" name="TextBox 5">
            <a:extLst>
              <a:ext uri="{FF2B5EF4-FFF2-40B4-BE49-F238E27FC236}">
                <a16:creationId xmlns:a16="http://schemas.microsoft.com/office/drawing/2014/main" id="{2DF61816-E483-E972-72BD-898725B8A162}"/>
              </a:ext>
            </a:extLst>
          </p:cNvPr>
          <p:cNvSpPr txBox="1"/>
          <p:nvPr/>
        </p:nvSpPr>
        <p:spPr>
          <a:xfrm>
            <a:off x="1500996" y="5791200"/>
            <a:ext cx="5716438" cy="738664"/>
          </a:xfrm>
          <a:prstGeom prst="rect">
            <a:avLst/>
          </a:prstGeom>
          <a:noFill/>
        </p:spPr>
        <p:txBody>
          <a:bodyPr wrap="square" rtlCol="0">
            <a:spAutoFit/>
          </a:bodyPr>
          <a:lstStyle/>
          <a:p>
            <a:r>
              <a:rPr lang="en-US" sz="1400" dirty="0"/>
              <a:t>Cross-polytope LSH from FALCONN library [Razenshteyn’16]</a:t>
            </a:r>
          </a:p>
          <a:p>
            <a:r>
              <a:rPr lang="en-US" sz="1400" dirty="0"/>
              <a:t>number of tables = {10 15}, probe width = {25 50 100 200}, dimension of last polytope = {4 8 16 32}, cross polytope number = 4, number of rotations = 3</a:t>
            </a:r>
          </a:p>
        </p:txBody>
      </p:sp>
      <p:graphicFrame>
        <p:nvGraphicFramePr>
          <p:cNvPr id="7" name="Chart 6">
            <a:extLst>
              <a:ext uri="{FF2B5EF4-FFF2-40B4-BE49-F238E27FC236}">
                <a16:creationId xmlns:a16="http://schemas.microsoft.com/office/drawing/2014/main" id="{AF2F5060-33F1-29CF-3B12-56FFE7192938}"/>
              </a:ext>
            </a:extLst>
          </p:cNvPr>
          <p:cNvGraphicFramePr>
            <a:graphicFrameLocks/>
          </p:cNvGraphicFramePr>
          <p:nvPr>
            <p:extLst>
              <p:ext uri="{D42A27DB-BD31-4B8C-83A1-F6EECF244321}">
                <p14:modId xmlns:p14="http://schemas.microsoft.com/office/powerpoint/2010/main" val="1034830576"/>
              </p:ext>
            </p:extLst>
          </p:nvPr>
        </p:nvGraphicFramePr>
        <p:xfrm>
          <a:off x="1500995" y="1201947"/>
          <a:ext cx="6699849" cy="41059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20351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8|14.9|1.4|2.5|0.9|4.1"/>
</p:tagLst>
</file>

<file path=ppt/tags/tag10.xml><?xml version="1.0" encoding="utf-8"?>
<p:tagLst xmlns:a="http://schemas.openxmlformats.org/drawingml/2006/main" xmlns:r="http://schemas.openxmlformats.org/officeDocument/2006/relationships" xmlns:p="http://schemas.openxmlformats.org/presentationml/2006/main">
  <p:tag name="TIMING" val="|14.1|23.3|3.4|10.7|2.2|1.2|2.5|6.8|15"/>
</p:tagLst>
</file>

<file path=ppt/tags/tag11.xml><?xml version="1.0" encoding="utf-8"?>
<p:tagLst xmlns:a="http://schemas.openxmlformats.org/drawingml/2006/main" xmlns:r="http://schemas.openxmlformats.org/officeDocument/2006/relationships" xmlns:p="http://schemas.openxmlformats.org/presentationml/2006/main">
  <p:tag name="TIMING" val="|11.9|5.6|5.4"/>
</p:tagLst>
</file>

<file path=ppt/tags/tag12.xml><?xml version="1.0" encoding="utf-8"?>
<p:tagLst xmlns:a="http://schemas.openxmlformats.org/drawingml/2006/main" xmlns:r="http://schemas.openxmlformats.org/officeDocument/2006/relationships" xmlns:p="http://schemas.openxmlformats.org/presentationml/2006/main">
  <p:tag name="TIMING" val="|35.9"/>
</p:tagLst>
</file>

<file path=ppt/tags/tag13.xml><?xml version="1.0" encoding="utf-8"?>
<p:tagLst xmlns:a="http://schemas.openxmlformats.org/drawingml/2006/main" xmlns:r="http://schemas.openxmlformats.org/officeDocument/2006/relationships" xmlns:p="http://schemas.openxmlformats.org/presentationml/2006/main">
  <p:tag name="TIMING" val="|26|2.3|4.1|11|6.5|2.9|3.6|4.7|1.5|2.4|2.2"/>
</p:tagLst>
</file>

<file path=ppt/tags/tag14.xml><?xml version="1.0" encoding="utf-8"?>
<p:tagLst xmlns:a="http://schemas.openxmlformats.org/drawingml/2006/main" xmlns:r="http://schemas.openxmlformats.org/officeDocument/2006/relationships" xmlns:p="http://schemas.openxmlformats.org/presentationml/2006/main">
  <p:tag name="TIMING" val="|20.1|9.7|1.1|16.3"/>
</p:tagLst>
</file>

<file path=ppt/tags/tag15.xml><?xml version="1.0" encoding="utf-8"?>
<p:tagLst xmlns:a="http://schemas.openxmlformats.org/drawingml/2006/main" xmlns:r="http://schemas.openxmlformats.org/officeDocument/2006/relationships" xmlns:p="http://schemas.openxmlformats.org/presentationml/2006/main">
  <p:tag name="TIMING" val="|20.1|9.7|1.1|16.3"/>
</p:tagLst>
</file>

<file path=ppt/tags/tag2.xml><?xml version="1.0" encoding="utf-8"?>
<p:tagLst xmlns:a="http://schemas.openxmlformats.org/drawingml/2006/main" xmlns:r="http://schemas.openxmlformats.org/officeDocument/2006/relationships" xmlns:p="http://schemas.openxmlformats.org/presentationml/2006/main">
  <p:tag name="TIMING" val="|10.1|2.6|1.4|1.5|5.7|11.6"/>
</p:tagLst>
</file>

<file path=ppt/tags/tag3.xml><?xml version="1.0" encoding="utf-8"?>
<p:tagLst xmlns:a="http://schemas.openxmlformats.org/drawingml/2006/main" xmlns:r="http://schemas.openxmlformats.org/officeDocument/2006/relationships" xmlns:p="http://schemas.openxmlformats.org/presentationml/2006/main">
  <p:tag name="TIMING" val="|38.8"/>
</p:tagLst>
</file>

<file path=ppt/tags/tag4.xml><?xml version="1.0" encoding="utf-8"?>
<p:tagLst xmlns:a="http://schemas.openxmlformats.org/drawingml/2006/main" xmlns:r="http://schemas.openxmlformats.org/officeDocument/2006/relationships" xmlns:p="http://schemas.openxmlformats.org/presentationml/2006/main">
  <p:tag name="TIMING" val="|33.2|19.2|13.1|24.2"/>
</p:tagLst>
</file>

<file path=ppt/tags/tag5.xml><?xml version="1.0" encoding="utf-8"?>
<p:tagLst xmlns:a="http://schemas.openxmlformats.org/drawingml/2006/main" xmlns:r="http://schemas.openxmlformats.org/officeDocument/2006/relationships" xmlns:p="http://schemas.openxmlformats.org/presentationml/2006/main">
  <p:tag name="TIMING" val="|9|1.3|1.2|1|4.2"/>
</p:tagLst>
</file>

<file path=ppt/tags/tag6.xml><?xml version="1.0" encoding="utf-8"?>
<p:tagLst xmlns:a="http://schemas.openxmlformats.org/drawingml/2006/main" xmlns:r="http://schemas.openxmlformats.org/officeDocument/2006/relationships" xmlns:p="http://schemas.openxmlformats.org/presentationml/2006/main">
  <p:tag name="TIMING" val="|11|15.8|1.2|8.5|3|13.5"/>
</p:tagLst>
</file>

<file path=ppt/tags/tag7.xml><?xml version="1.0" encoding="utf-8"?>
<p:tagLst xmlns:a="http://schemas.openxmlformats.org/drawingml/2006/main" xmlns:r="http://schemas.openxmlformats.org/officeDocument/2006/relationships" xmlns:p="http://schemas.openxmlformats.org/presentationml/2006/main">
  <p:tag name="TIMING" val="|11|15.8|1.2|8.5|3|13.5"/>
</p:tagLst>
</file>

<file path=ppt/tags/tag8.xml><?xml version="1.0" encoding="utf-8"?>
<p:tagLst xmlns:a="http://schemas.openxmlformats.org/drawingml/2006/main" xmlns:r="http://schemas.openxmlformats.org/officeDocument/2006/relationships" xmlns:p="http://schemas.openxmlformats.org/presentationml/2006/main">
  <p:tag name="TIMING" val="|45.9|13.3"/>
</p:tagLst>
</file>

<file path=ppt/tags/tag9.xml><?xml version="1.0" encoding="utf-8"?>
<p:tagLst xmlns:a="http://schemas.openxmlformats.org/drawingml/2006/main" xmlns:r="http://schemas.openxmlformats.org/officeDocument/2006/relationships" xmlns:p="http://schemas.openxmlformats.org/presentationml/2006/main">
  <p:tag name="TIMING" val="|14.1|23.3|3.4|10.7|2.2|1.2|2.5|6.8|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e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3.xml><?xml version="1.0" encoding="utf-8"?>
<a:theme xmlns:a="http://schemas.openxmlformats.org/drawingml/2006/main" name="LevelVTI">
  <a:themeElements>
    <a:clrScheme name="Custom 88">
      <a:dk1>
        <a:sysClr val="windowText" lastClr="000000"/>
      </a:dk1>
      <a:lt1>
        <a:sysClr val="window" lastClr="FFFFFF"/>
      </a:lt1>
      <a:dk2>
        <a:srgbClr val="182230"/>
      </a:dk2>
      <a:lt2>
        <a:srgbClr val="F2F2F2"/>
      </a:lt2>
      <a:accent1>
        <a:srgbClr val="00BAC8"/>
      </a:accent1>
      <a:accent2>
        <a:srgbClr val="794DFF"/>
      </a:accent2>
      <a:accent3>
        <a:srgbClr val="00D17D"/>
      </a:accent3>
      <a:accent4>
        <a:srgbClr val="E69500"/>
      </a:accent4>
      <a:accent5>
        <a:srgbClr val="FE5D21"/>
      </a:accent5>
      <a:accent6>
        <a:srgbClr val="939393"/>
      </a:accent6>
      <a:hlink>
        <a:srgbClr val="3E8FF1"/>
      </a:hlink>
      <a:folHlink>
        <a:srgbClr val="939393"/>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21094</TotalTime>
  <Words>4130</Words>
  <Application>Microsoft Office PowerPoint</Application>
  <PresentationFormat>Widescreen</PresentationFormat>
  <Paragraphs>617</Paragraphs>
  <Slides>35</Slides>
  <Notes>20</Notes>
  <HiddenSlides>4</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35</vt:i4>
      </vt:variant>
    </vt:vector>
  </HeadingPairs>
  <TitlesOfParts>
    <vt:vector size="51" baseType="lpstr">
      <vt:lpstr>Abadi Extra Light</vt:lpstr>
      <vt:lpstr>-apple-system</vt:lpstr>
      <vt:lpstr>Arial</vt:lpstr>
      <vt:lpstr>Calibri</vt:lpstr>
      <vt:lpstr>Calibri Light</vt:lpstr>
      <vt:lpstr>Century Schoolbook</vt:lpstr>
      <vt:lpstr>Consolas</vt:lpstr>
      <vt:lpstr>Helvetica Neue</vt:lpstr>
      <vt:lpstr>Lucida Calligraphy</vt:lpstr>
      <vt:lpstr>PT Serif</vt:lpstr>
      <vt:lpstr>Seaford</vt:lpstr>
      <vt:lpstr>Wingdings</vt:lpstr>
      <vt:lpstr>Wingdings 2</vt:lpstr>
      <vt:lpstr>Office Theme</vt:lpstr>
      <vt:lpstr>View</vt:lpstr>
      <vt:lpstr>LevelVTI</vt:lpstr>
      <vt:lpstr>PowerPoint Presentation</vt:lpstr>
      <vt:lpstr>Agenda</vt:lpstr>
      <vt:lpstr>Deep learning is changing search and recommendation</vt:lpstr>
      <vt:lpstr>Semantic search using ANNS for Retrieval</vt:lpstr>
      <vt:lpstr>Long history of work.. In academia and industry</vt:lpstr>
      <vt:lpstr>ANNS at scale: size, speed and freshness</vt:lpstr>
      <vt:lpstr>Clustering + compression-based algorithms: A primer</vt:lpstr>
      <vt:lpstr>PowerPoint Presentation</vt:lpstr>
      <vt:lpstr>LSH, Clustering, Graph at 100 million scale</vt:lpstr>
      <vt:lpstr>DiskANN [NeurIPS’19]: High recall, low latency via hybrid DRAM+SSD index</vt:lpstr>
      <vt:lpstr>Index build, point by point</vt:lpstr>
      <vt:lpstr>PowerPoint Presentation</vt:lpstr>
      <vt:lpstr>Index properties: dependence on alpha</vt:lpstr>
      <vt:lpstr>Index properties: BFS and graph diameter (α=1.2)</vt:lpstr>
      <vt:lpstr>Round-trips to SSD: Comparison with other graph algorithms</vt:lpstr>
      <vt:lpstr>Sharded construction for datasets larger than memory</vt:lpstr>
      <vt:lpstr>Recall, latency, QPS and IO/s for 100-degree graph </vt:lpstr>
      <vt:lpstr>In-memory performance comparison with other graph indices</vt:lpstr>
      <vt:lpstr>Deletes: Are they easy?</vt:lpstr>
      <vt:lpstr>FreshDiskANN: DiskANN + concurrent updates</vt:lpstr>
      <vt:lpstr>Delete (v)</vt:lpstr>
      <vt:lpstr>Recall stability</vt:lpstr>
      <vt:lpstr>Fresh-DiskANN System</vt:lpstr>
      <vt:lpstr>Performance characteristics on ~1B point dataset </vt:lpstr>
      <vt:lpstr>Performance characteristics on 800M point dataset </vt:lpstr>
      <vt:lpstr>Harsha Simhadri* (Organizer for Track T1/T2),  George Williams§ (Organizer for Track T3),  Martin Aumüller¤, Matthijs Douze†, Ravishankar Krishnaswamy *+, Artem Babenko‡, Dmitry Baranchuk‡, Qi Chen*, Lucas Hosseini†, Gopal Srinivasa*, Suhas Jayaram Subramanya#, Jingdong Wang^  *Microsoft Research, §GSI Technology, ¤IT University of Copenhagen, †Facebook AI Research, ‡Yandex Labs, #Carnegie Mellon University, +IIT Madras, ^Baidu</vt:lpstr>
      <vt:lpstr>Six Billion-scale Datasets from INRIA/IRISA, Facebook (now Meta), Microsoft, Yandex</vt:lpstr>
      <vt:lpstr>PowerPoint Presentation</vt:lpstr>
      <vt:lpstr>Direction 1: ANNS + Filters</vt:lpstr>
      <vt:lpstr>Direction 2: Out of Distribution queries</vt:lpstr>
      <vt:lpstr>Direction 3: Analyze convergence properties</vt:lpstr>
      <vt:lpstr>Direction 4: Linearizability and crash recovery</vt:lpstr>
      <vt:lpstr>Direction 5:  Trillion-node graphs</vt:lpstr>
      <vt:lpstr>Direction 6: jointly train embeddings + ANNS </vt:lpstr>
      <vt:lpstr>https://github.com/Microsoft/DiskANN  https://big-ann-benchmarks.com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Harsha Vardhan Simhadri</dc:creator>
  <cp:lastModifiedBy>Harsha Vardhan Simhadri</cp:lastModifiedBy>
  <cp:revision>3</cp:revision>
  <dcterms:created xsi:type="dcterms:W3CDTF">2022-08-29T23:08:59Z</dcterms:created>
  <dcterms:modified xsi:type="dcterms:W3CDTF">2022-10-12T18:40:10Z</dcterms:modified>
</cp:coreProperties>
</file>